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40"/>
  </p:notesMasterIdLst>
  <p:sldIdLst>
    <p:sldId id="261" r:id="rId2"/>
    <p:sldId id="499" r:id="rId3"/>
    <p:sldId id="500" r:id="rId4"/>
    <p:sldId id="496" r:id="rId5"/>
    <p:sldId id="501" r:id="rId6"/>
    <p:sldId id="503" r:id="rId7"/>
    <p:sldId id="502" r:id="rId8"/>
    <p:sldId id="484" r:id="rId9"/>
    <p:sldId id="487" r:id="rId10"/>
    <p:sldId id="488" r:id="rId11"/>
    <p:sldId id="497" r:id="rId12"/>
    <p:sldId id="498" r:id="rId13"/>
    <p:sldId id="485" r:id="rId14"/>
    <p:sldId id="492" r:id="rId15"/>
    <p:sldId id="486" r:id="rId16"/>
    <p:sldId id="493" r:id="rId17"/>
    <p:sldId id="494" r:id="rId18"/>
    <p:sldId id="505" r:id="rId19"/>
    <p:sldId id="521" r:id="rId20"/>
    <p:sldId id="495" r:id="rId21"/>
    <p:sldId id="522" r:id="rId22"/>
    <p:sldId id="524" r:id="rId23"/>
    <p:sldId id="523" r:id="rId24"/>
    <p:sldId id="508" r:id="rId25"/>
    <p:sldId id="519" r:id="rId26"/>
    <p:sldId id="509" r:id="rId27"/>
    <p:sldId id="514" r:id="rId28"/>
    <p:sldId id="513" r:id="rId29"/>
    <p:sldId id="510" r:id="rId30"/>
    <p:sldId id="520" r:id="rId31"/>
    <p:sldId id="504" r:id="rId32"/>
    <p:sldId id="506" r:id="rId33"/>
    <p:sldId id="512" r:id="rId34"/>
    <p:sldId id="507" r:id="rId35"/>
    <p:sldId id="518" r:id="rId36"/>
    <p:sldId id="511" r:id="rId37"/>
    <p:sldId id="517" r:id="rId38"/>
    <p:sldId id="525" r:id="rId39"/>
  </p:sldIdLst>
  <p:sldSz cx="9144000" cy="6858000" type="screen4x3"/>
  <p:notesSz cx="6858000" cy="100139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800080"/>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71" autoAdjust="0"/>
  </p:normalViewPr>
  <p:slideViewPr>
    <p:cSldViewPr>
      <p:cViewPr varScale="1">
        <p:scale>
          <a:sx n="70" d="100"/>
          <a:sy n="70" d="100"/>
        </p:scale>
        <p:origin x="-136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6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COMISEF\Dropbox\SerafinChapterofbook\FinalDrafts\6AugCDSRMBSDataAnalysis%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5544397334948757E-2"/>
          <c:y val="6.1712254521645096E-2"/>
          <c:w val="0.74791029678983401"/>
          <c:h val="0.86826215905401749"/>
        </c:manualLayout>
      </c:layout>
      <c:lineChart>
        <c:grouping val="standard"/>
        <c:varyColors val="0"/>
        <c:ser>
          <c:idx val="0"/>
          <c:order val="0"/>
          <c:tx>
            <c:strRef>
              <c:f>'2009Q2 to 2010Q4 CrdDev4reg'!$A$2</c:f>
              <c:strCache>
                <c:ptCount val="1"/>
                <c:pt idx="0">
                  <c:v>JPMORGAN CHASE BANK</c:v>
                </c:pt>
              </c:strCache>
            </c:strRef>
          </c:tx>
          <c:marker>
            <c:symbol val="none"/>
          </c:marker>
          <c:cat>
            <c:strRef>
              <c:f>'2009Q2 to 2010Q4 CrdDev4reg'!$C$1:$G$1</c:f>
              <c:strCache>
                <c:ptCount val="5"/>
                <c:pt idx="0">
                  <c:v>2009Q2</c:v>
                </c:pt>
                <c:pt idx="1">
                  <c:v>2009Q3</c:v>
                </c:pt>
                <c:pt idx="2">
                  <c:v>2009Q4</c:v>
                </c:pt>
                <c:pt idx="3">
                  <c:v>2010Q1</c:v>
                </c:pt>
                <c:pt idx="4">
                  <c:v>2010Q2</c:v>
                </c:pt>
              </c:strCache>
            </c:strRef>
          </c:cat>
          <c:val>
            <c:numRef>
              <c:f>'2009Q2 to 2010Q4 CrdDev4reg'!$C$2:$G$2</c:f>
              <c:numCache>
                <c:formatCode>_(* #,##0.00_);_(* \(#,##0.00\);_(* "-"??_);_(@_)</c:formatCode>
                <c:ptCount val="5"/>
                <c:pt idx="0">
                  <c:v>53951000</c:v>
                </c:pt>
                <c:pt idx="1">
                  <c:v>47477000</c:v>
                </c:pt>
                <c:pt idx="2">
                  <c:v>31289000</c:v>
                </c:pt>
                <c:pt idx="3">
                  <c:v>28221000</c:v>
                </c:pt>
                <c:pt idx="4">
                  <c:v>13967000</c:v>
                </c:pt>
              </c:numCache>
            </c:numRef>
          </c:val>
          <c:smooth val="0"/>
        </c:ser>
        <c:ser>
          <c:idx val="1"/>
          <c:order val="1"/>
          <c:tx>
            <c:strRef>
              <c:f>'2009Q2 to 2010Q4 CrdDev4reg'!$A$3</c:f>
              <c:strCache>
                <c:ptCount val="1"/>
                <c:pt idx="0">
                  <c:v>CITIBANK, N.A.</c:v>
                </c:pt>
              </c:strCache>
            </c:strRef>
          </c:tx>
          <c:marker>
            <c:symbol val="none"/>
          </c:marker>
          <c:cat>
            <c:strRef>
              <c:f>'2009Q2 to 2010Q4 CrdDev4reg'!$C$1:$G$1</c:f>
              <c:strCache>
                <c:ptCount val="5"/>
                <c:pt idx="0">
                  <c:v>2009Q2</c:v>
                </c:pt>
                <c:pt idx="1">
                  <c:v>2009Q3</c:v>
                </c:pt>
                <c:pt idx="2">
                  <c:v>2009Q4</c:v>
                </c:pt>
                <c:pt idx="3">
                  <c:v>2010Q1</c:v>
                </c:pt>
                <c:pt idx="4">
                  <c:v>2010Q2</c:v>
                </c:pt>
              </c:strCache>
            </c:strRef>
          </c:cat>
          <c:val>
            <c:numRef>
              <c:f>'2009Q2 to 2010Q4 CrdDev4reg'!$C$3:$G$3</c:f>
              <c:numCache>
                <c:formatCode>_(* #,##0.00_);_(* \(#,##0.00\);_(* "-"??_);_(@_)</c:formatCode>
                <c:ptCount val="5"/>
                <c:pt idx="0">
                  <c:v>21868000</c:v>
                </c:pt>
                <c:pt idx="1">
                  <c:v>22347000</c:v>
                </c:pt>
                <c:pt idx="2">
                  <c:v>22368000</c:v>
                </c:pt>
                <c:pt idx="3">
                  <c:v>19509000</c:v>
                </c:pt>
                <c:pt idx="4">
                  <c:v>17783000</c:v>
                </c:pt>
              </c:numCache>
            </c:numRef>
          </c:val>
          <c:smooth val="0"/>
        </c:ser>
        <c:ser>
          <c:idx val="2"/>
          <c:order val="2"/>
          <c:tx>
            <c:strRef>
              <c:f>'2009Q2 to 2010Q4 CrdDev4reg'!$A$4</c:f>
              <c:strCache>
                <c:ptCount val="1"/>
                <c:pt idx="0">
                  <c:v>BANK OF AMERICA, NATIONAL ASSOCIATION</c:v>
                </c:pt>
              </c:strCache>
            </c:strRef>
          </c:tx>
          <c:marker>
            <c:symbol val="none"/>
          </c:marker>
          <c:cat>
            <c:strRef>
              <c:f>'2009Q2 to 2010Q4 CrdDev4reg'!$C$1:$G$1</c:f>
              <c:strCache>
                <c:ptCount val="5"/>
                <c:pt idx="0">
                  <c:v>2009Q2</c:v>
                </c:pt>
                <c:pt idx="1">
                  <c:v>2009Q3</c:v>
                </c:pt>
                <c:pt idx="2">
                  <c:v>2009Q4</c:v>
                </c:pt>
                <c:pt idx="3">
                  <c:v>2010Q1</c:v>
                </c:pt>
                <c:pt idx="4">
                  <c:v>2010Q2</c:v>
                </c:pt>
              </c:strCache>
            </c:strRef>
          </c:cat>
          <c:val>
            <c:numRef>
              <c:f>'2009Q2 to 2010Q4 CrdDev4reg'!$C$4:$G$4</c:f>
              <c:numCache>
                <c:formatCode>_(* #,##0.00_);_(* \(#,##0.00\);_(* "-"??_);_(@_)</c:formatCode>
                <c:ptCount val="5"/>
                <c:pt idx="0">
                  <c:v>4089631</c:v>
                </c:pt>
                <c:pt idx="1">
                  <c:v>3766083</c:v>
                </c:pt>
                <c:pt idx="2">
                  <c:v>3705672</c:v>
                </c:pt>
                <c:pt idx="3">
                  <c:v>3447598</c:v>
                </c:pt>
                <c:pt idx="4">
                  <c:v>3114587</c:v>
                </c:pt>
              </c:numCache>
            </c:numRef>
          </c:val>
          <c:smooth val="0"/>
        </c:ser>
        <c:ser>
          <c:idx val="3"/>
          <c:order val="3"/>
          <c:tx>
            <c:strRef>
              <c:f>'2009Q2 to 2010Q4 CrdDev4reg'!$A$5</c:f>
              <c:strCache>
                <c:ptCount val="1"/>
                <c:pt idx="0">
                  <c:v>GOLDMAN SACHS BANK USA</c:v>
                </c:pt>
              </c:strCache>
            </c:strRef>
          </c:tx>
          <c:marker>
            <c:symbol val="none"/>
          </c:marker>
          <c:cat>
            <c:strRef>
              <c:f>'2009Q2 to 2010Q4 CrdDev4reg'!$C$1:$G$1</c:f>
              <c:strCache>
                <c:ptCount val="5"/>
                <c:pt idx="0">
                  <c:v>2009Q2</c:v>
                </c:pt>
                <c:pt idx="1">
                  <c:v>2009Q3</c:v>
                </c:pt>
                <c:pt idx="2">
                  <c:v>2009Q4</c:v>
                </c:pt>
                <c:pt idx="3">
                  <c:v>2010Q1</c:v>
                </c:pt>
                <c:pt idx="4">
                  <c:v>2010Q2</c:v>
                </c:pt>
              </c:strCache>
            </c:strRef>
          </c:cat>
          <c:val>
            <c:numRef>
              <c:f>'2009Q2 to 2010Q4 CrdDev4reg'!$C$5:$G$5</c:f>
              <c:numCache>
                <c:formatCode>_(* #,##0.00_);_(* \(#,##0.00\);_(* "-"??_);_(@_)</c:formatCode>
                <c:ptCount val="5"/>
                <c:pt idx="0">
                  <c:v>3243000</c:v>
                </c:pt>
                <c:pt idx="1">
                  <c:v>3226000</c:v>
                </c:pt>
                <c:pt idx="2">
                  <c:v>3174000</c:v>
                </c:pt>
                <c:pt idx="3">
                  <c:v>2907000</c:v>
                </c:pt>
                <c:pt idx="4">
                  <c:v>2784000</c:v>
                </c:pt>
              </c:numCache>
            </c:numRef>
          </c:val>
          <c:smooth val="0"/>
        </c:ser>
        <c:ser>
          <c:idx val="4"/>
          <c:order val="4"/>
          <c:tx>
            <c:strRef>
              <c:f>'2009Q2 to 2010Q4 CrdDev4reg'!$A$6</c:f>
              <c:strCache>
                <c:ptCount val="1"/>
                <c:pt idx="0">
                  <c:v>HSBC BANK USA</c:v>
                </c:pt>
              </c:strCache>
            </c:strRef>
          </c:tx>
          <c:marker>
            <c:symbol val="none"/>
          </c:marker>
          <c:cat>
            <c:strRef>
              <c:f>'2009Q2 to 2010Q4 CrdDev4reg'!$C$1:$G$1</c:f>
              <c:strCache>
                <c:ptCount val="5"/>
                <c:pt idx="0">
                  <c:v>2009Q2</c:v>
                </c:pt>
                <c:pt idx="1">
                  <c:v>2009Q3</c:v>
                </c:pt>
                <c:pt idx="2">
                  <c:v>2009Q4</c:v>
                </c:pt>
                <c:pt idx="3">
                  <c:v>2010Q1</c:v>
                </c:pt>
                <c:pt idx="4">
                  <c:v>2010Q2</c:v>
                </c:pt>
              </c:strCache>
            </c:strRef>
          </c:cat>
          <c:val>
            <c:numRef>
              <c:f>'2009Q2 to 2010Q4 CrdDev4reg'!$C$6:$G$6</c:f>
              <c:numCache>
                <c:formatCode>_(* #,##0.00_);_(* \(#,##0.00\);_(* "-"??_);_(@_)</c:formatCode>
                <c:ptCount val="5"/>
                <c:pt idx="0">
                  <c:v>3414772</c:v>
                </c:pt>
                <c:pt idx="1">
                  <c:v>3492110</c:v>
                </c:pt>
                <c:pt idx="2">
                  <c:v>3419490</c:v>
                </c:pt>
                <c:pt idx="3">
                  <c:v>2424219</c:v>
                </c:pt>
                <c:pt idx="4">
                  <c:v>869324</c:v>
                </c:pt>
              </c:numCache>
            </c:numRef>
          </c:val>
          <c:smooth val="0"/>
        </c:ser>
        <c:ser>
          <c:idx val="5"/>
          <c:order val="5"/>
          <c:tx>
            <c:strRef>
              <c:f>'2009Q2 to 2010Q4 CrdDev4reg'!$A$21</c:f>
              <c:strCache>
                <c:ptCount val="1"/>
                <c:pt idx="0">
                  <c:v>All Banks</c:v>
                </c:pt>
              </c:strCache>
            </c:strRef>
          </c:tx>
          <c:marker>
            <c:symbol val="none"/>
          </c:marker>
          <c:cat>
            <c:strRef>
              <c:f>'2009Q2 to 2010Q4 CrdDev4reg'!$C$1:$G$1</c:f>
              <c:strCache>
                <c:ptCount val="5"/>
                <c:pt idx="0">
                  <c:v>2009Q2</c:v>
                </c:pt>
                <c:pt idx="1">
                  <c:v>2009Q3</c:v>
                </c:pt>
                <c:pt idx="2">
                  <c:v>2009Q4</c:v>
                </c:pt>
                <c:pt idx="3">
                  <c:v>2010Q1</c:v>
                </c:pt>
                <c:pt idx="4">
                  <c:v>2010Q2</c:v>
                </c:pt>
              </c:strCache>
            </c:strRef>
          </c:cat>
          <c:val>
            <c:numRef>
              <c:f>'2009Q2 to 2010Q4 CrdDev4reg'!$C$21:$G$21</c:f>
              <c:numCache>
                <c:formatCode>_(* #,##0.00_);_(* \(#,##0.00\);_(* "-"??_);_(@_)</c:formatCode>
                <c:ptCount val="5"/>
                <c:pt idx="0">
                  <c:v>88560174</c:v>
                </c:pt>
                <c:pt idx="1">
                  <c:v>82172705</c:v>
                </c:pt>
                <c:pt idx="2">
                  <c:v>65037496</c:v>
                </c:pt>
                <c:pt idx="3">
                  <c:v>58679381</c:v>
                </c:pt>
                <c:pt idx="4">
                  <c:v>40804551</c:v>
                </c:pt>
              </c:numCache>
            </c:numRef>
          </c:val>
          <c:smooth val="0"/>
        </c:ser>
        <c:dLbls>
          <c:showLegendKey val="0"/>
          <c:showVal val="0"/>
          <c:showCatName val="0"/>
          <c:showSerName val="0"/>
          <c:showPercent val="0"/>
          <c:showBubbleSize val="0"/>
        </c:dLbls>
        <c:marker val="1"/>
        <c:smooth val="0"/>
        <c:axId val="34229760"/>
        <c:axId val="33900800"/>
      </c:lineChart>
      <c:catAx>
        <c:axId val="34229760"/>
        <c:scaling>
          <c:orientation val="minMax"/>
        </c:scaling>
        <c:delete val="0"/>
        <c:axPos val="b"/>
        <c:numFmt formatCode="General" sourceLinked="1"/>
        <c:majorTickMark val="none"/>
        <c:minorTickMark val="none"/>
        <c:tickLblPos val="nextTo"/>
        <c:crossAx val="33900800"/>
        <c:crosses val="autoZero"/>
        <c:auto val="1"/>
        <c:lblAlgn val="ctr"/>
        <c:lblOffset val="100"/>
        <c:noMultiLvlLbl val="0"/>
      </c:catAx>
      <c:valAx>
        <c:axId val="33900800"/>
        <c:scaling>
          <c:orientation val="minMax"/>
        </c:scaling>
        <c:delete val="0"/>
        <c:axPos val="l"/>
        <c:majorGridlines/>
        <c:title>
          <c:tx>
            <c:rich>
              <a:bodyPr/>
              <a:lstStyle/>
              <a:p>
                <a:pPr>
                  <a:defRPr sz="467" b="1" i="0" u="none" strike="noStrike" baseline="0">
                    <a:solidFill>
                      <a:srgbClr val="000000"/>
                    </a:solidFill>
                    <a:latin typeface="Calibri"/>
                    <a:ea typeface="Calibri"/>
                    <a:cs typeface="Calibri"/>
                  </a:defRPr>
                </a:pPr>
                <a:r>
                  <a:rPr lang="en-GB"/>
                  <a:t>$ thousands</a:t>
                </a:r>
              </a:p>
            </c:rich>
          </c:tx>
          <c:layout/>
          <c:overlay val="0"/>
        </c:title>
        <c:numFmt formatCode="#,##0" sourceLinked="0"/>
        <c:majorTickMark val="none"/>
        <c:minorTickMark val="none"/>
        <c:tickLblPos val="nextTo"/>
        <c:crossAx val="34229760"/>
        <c:crosses val="autoZero"/>
        <c:crossBetween val="between"/>
      </c:valAx>
    </c:plotArea>
    <c:legend>
      <c:legendPos val="r"/>
      <c:layout>
        <c:manualLayout>
          <c:xMode val="edge"/>
          <c:yMode val="edge"/>
          <c:x val="0.8389616596002426"/>
          <c:y val="0.16900960518233091"/>
          <c:w val="0.15192162325863112"/>
          <c:h val="0.71578963533813589"/>
        </c:manualLayout>
      </c:layout>
      <c:overlay val="0"/>
    </c:legend>
    <c:plotVisOnly val="1"/>
    <c:dispBlanksAs val="gap"/>
    <c:showDLblsOverMax val="0"/>
  </c:chart>
  <c:txPr>
    <a:bodyPr/>
    <a:lstStyle/>
    <a:p>
      <a:pPr>
        <a:defRPr sz="467" b="1"/>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Sheet2!$B$195</c:f>
              <c:strCache>
                <c:ptCount val="1"/>
                <c:pt idx="0">
                  <c:v> Total RMBS Bank Assets FDIC Data</c:v>
                </c:pt>
              </c:strCache>
            </c:strRef>
          </c:tx>
          <c:cat>
            <c:strRef>
              <c:f>Sheet2!$C$194:$I$194</c:f>
              <c:strCache>
                <c:ptCount val="7"/>
                <c:pt idx="0">
                  <c:v>2006Q1</c:v>
                </c:pt>
                <c:pt idx="1">
                  <c:v>2006Q2</c:v>
                </c:pt>
                <c:pt idx="2">
                  <c:v>2006Q3</c:v>
                </c:pt>
                <c:pt idx="3">
                  <c:v>2006Q4</c:v>
                </c:pt>
                <c:pt idx="4">
                  <c:v>2007Q1</c:v>
                </c:pt>
                <c:pt idx="5">
                  <c:v>2007Q2</c:v>
                </c:pt>
                <c:pt idx="6">
                  <c:v>2007Q3</c:v>
                </c:pt>
              </c:strCache>
            </c:strRef>
          </c:cat>
          <c:val>
            <c:numRef>
              <c:f>Sheet2!$C$195:$I$195</c:f>
              <c:numCache>
                <c:formatCode>General</c:formatCode>
                <c:ptCount val="7"/>
                <c:pt idx="0">
                  <c:v>602.33499999999947</c:v>
                </c:pt>
                <c:pt idx="1">
                  <c:v>635.66599999999949</c:v>
                </c:pt>
                <c:pt idx="2">
                  <c:v>628.52499999999998</c:v>
                </c:pt>
                <c:pt idx="3">
                  <c:v>705.14699999999948</c:v>
                </c:pt>
                <c:pt idx="4">
                  <c:v>719.62900000000002</c:v>
                </c:pt>
                <c:pt idx="5">
                  <c:v>709.67600000000004</c:v>
                </c:pt>
                <c:pt idx="6">
                  <c:v>692.16199999999947</c:v>
                </c:pt>
              </c:numCache>
            </c:numRef>
          </c:val>
          <c:smooth val="0"/>
        </c:ser>
        <c:ser>
          <c:idx val="1"/>
          <c:order val="1"/>
          <c:tx>
            <c:strRef>
              <c:f>Sheet2!$B$196</c:f>
              <c:strCache>
                <c:ptCount val="1"/>
                <c:pt idx="0">
                  <c:v>Simulated (Leveraged #)</c:v>
                </c:pt>
              </c:strCache>
            </c:strRef>
          </c:tx>
          <c:cat>
            <c:strRef>
              <c:f>Sheet2!$C$194:$I$194</c:f>
              <c:strCache>
                <c:ptCount val="7"/>
                <c:pt idx="0">
                  <c:v>2006Q1</c:v>
                </c:pt>
                <c:pt idx="1">
                  <c:v>2006Q2</c:v>
                </c:pt>
                <c:pt idx="2">
                  <c:v>2006Q3</c:v>
                </c:pt>
                <c:pt idx="3">
                  <c:v>2006Q4</c:v>
                </c:pt>
                <c:pt idx="4">
                  <c:v>2007Q1</c:v>
                </c:pt>
                <c:pt idx="5">
                  <c:v>2007Q2</c:v>
                </c:pt>
                <c:pt idx="6">
                  <c:v>2007Q3</c:v>
                </c:pt>
              </c:strCache>
            </c:strRef>
          </c:cat>
          <c:val>
            <c:numRef>
              <c:f>Sheet2!$C$196:$I$196</c:f>
              <c:numCache>
                <c:formatCode>General</c:formatCode>
                <c:ptCount val="7"/>
                <c:pt idx="0">
                  <c:v>602.33499999999947</c:v>
                </c:pt>
                <c:pt idx="1">
                  <c:v>622.57345600000053</c:v>
                </c:pt>
                <c:pt idx="2">
                  <c:v>631.84498181439949</c:v>
                </c:pt>
                <c:pt idx="3">
                  <c:v>728.13568549941749</c:v>
                </c:pt>
                <c:pt idx="4">
                  <c:v>745.48574955447475</c:v>
                </c:pt>
                <c:pt idx="5">
                  <c:v>725.33614027600254</c:v>
                </c:pt>
                <c:pt idx="6">
                  <c:v>681.2032370559308</c:v>
                </c:pt>
              </c:numCache>
            </c:numRef>
          </c:val>
          <c:smooth val="0"/>
        </c:ser>
        <c:ser>
          <c:idx val="2"/>
          <c:order val="2"/>
          <c:tx>
            <c:strRef>
              <c:f>Sheet2!$B$197</c:f>
              <c:strCache>
                <c:ptCount val="1"/>
                <c:pt idx="0">
                  <c:v>Simulated (No Leverage) </c:v>
                </c:pt>
              </c:strCache>
            </c:strRef>
          </c:tx>
          <c:cat>
            <c:strRef>
              <c:f>Sheet2!$C$194:$I$194</c:f>
              <c:strCache>
                <c:ptCount val="7"/>
                <c:pt idx="0">
                  <c:v>2006Q1</c:v>
                </c:pt>
                <c:pt idx="1">
                  <c:v>2006Q2</c:v>
                </c:pt>
                <c:pt idx="2">
                  <c:v>2006Q3</c:v>
                </c:pt>
                <c:pt idx="3">
                  <c:v>2006Q4</c:v>
                </c:pt>
                <c:pt idx="4">
                  <c:v>2007Q1</c:v>
                </c:pt>
                <c:pt idx="5">
                  <c:v>2007Q2</c:v>
                </c:pt>
                <c:pt idx="6">
                  <c:v>2007Q3</c:v>
                </c:pt>
              </c:strCache>
            </c:strRef>
          </c:cat>
          <c:val>
            <c:numRef>
              <c:f>Sheet2!$C$197:$I$197</c:f>
              <c:numCache>
                <c:formatCode>General</c:formatCode>
                <c:ptCount val="7"/>
                <c:pt idx="0">
                  <c:v>602.33499999999947</c:v>
                </c:pt>
                <c:pt idx="1">
                  <c:v>622.57345600000053</c:v>
                </c:pt>
                <c:pt idx="2">
                  <c:v>631.56569112159946</c:v>
                </c:pt>
                <c:pt idx="3">
                  <c:v>631.57209112368378</c:v>
                </c:pt>
                <c:pt idx="4">
                  <c:v>631.57285883016857</c:v>
                </c:pt>
                <c:pt idx="5">
                  <c:v>631.57285883016857</c:v>
                </c:pt>
                <c:pt idx="6">
                  <c:v>631.57285879999949</c:v>
                </c:pt>
              </c:numCache>
            </c:numRef>
          </c:val>
          <c:smooth val="0"/>
        </c:ser>
        <c:dLbls>
          <c:showLegendKey val="0"/>
          <c:showVal val="0"/>
          <c:showCatName val="0"/>
          <c:showSerName val="0"/>
          <c:showPercent val="0"/>
          <c:showBubbleSize val="0"/>
        </c:dLbls>
        <c:marker val="1"/>
        <c:smooth val="0"/>
        <c:axId val="113528320"/>
        <c:axId val="74819264"/>
      </c:lineChart>
      <c:catAx>
        <c:axId val="113528320"/>
        <c:scaling>
          <c:orientation val="minMax"/>
        </c:scaling>
        <c:delete val="0"/>
        <c:axPos val="b"/>
        <c:majorTickMark val="none"/>
        <c:minorTickMark val="none"/>
        <c:tickLblPos val="nextTo"/>
        <c:crossAx val="74819264"/>
        <c:crosses val="autoZero"/>
        <c:auto val="1"/>
        <c:lblAlgn val="ctr"/>
        <c:lblOffset val="100"/>
        <c:noMultiLvlLbl val="0"/>
      </c:catAx>
      <c:valAx>
        <c:axId val="74819264"/>
        <c:scaling>
          <c:orientation val="minMax"/>
          <c:max val="750"/>
          <c:min val="600"/>
        </c:scaling>
        <c:delete val="0"/>
        <c:axPos val="l"/>
        <c:majorGridlines/>
        <c:title>
          <c:tx>
            <c:rich>
              <a:bodyPr rot="-5400000" vert="horz"/>
              <a:lstStyle/>
              <a:p>
                <a:pPr>
                  <a:defRPr/>
                </a:pPr>
                <a:r>
                  <a:rPr lang="en-GB"/>
                  <a:t>$ Billions</a:t>
                </a:r>
              </a:p>
            </c:rich>
          </c:tx>
          <c:layout/>
          <c:overlay val="0"/>
        </c:title>
        <c:numFmt formatCode="General" sourceLinked="1"/>
        <c:majorTickMark val="in"/>
        <c:minorTickMark val="in"/>
        <c:tickLblPos val="nextTo"/>
        <c:crossAx val="113528320"/>
        <c:crosses val="autoZero"/>
        <c:crossBetween val="between"/>
        <c:majorUnit val="10"/>
        <c:minorUnit val="10"/>
      </c:valAx>
    </c:plotArea>
    <c:legend>
      <c:legendPos val="b"/>
      <c:layout>
        <c:manualLayout>
          <c:xMode val="edge"/>
          <c:yMode val="edge"/>
          <c:x val="0.05"/>
          <c:y val="0.91572033810734288"/>
          <c:w val="0.9"/>
          <c:h val="4.5784473791169795E-2"/>
        </c:manualLayout>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71800" cy="500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GB"/>
          </a:p>
        </p:txBody>
      </p:sp>
      <p:sp>
        <p:nvSpPr>
          <p:cNvPr id="47107" name="Rectangle 3"/>
          <p:cNvSpPr>
            <a:spLocks noGrp="1" noChangeArrowheads="1"/>
          </p:cNvSpPr>
          <p:nvPr>
            <p:ph type="dt" idx="1"/>
          </p:nvPr>
        </p:nvSpPr>
        <p:spPr bwMode="auto">
          <a:xfrm>
            <a:off x="3884613" y="0"/>
            <a:ext cx="2971800" cy="500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GB"/>
          </a:p>
        </p:txBody>
      </p:sp>
      <p:sp>
        <p:nvSpPr>
          <p:cNvPr id="57348" name="Rectangle 4"/>
          <p:cNvSpPr>
            <a:spLocks noGrp="1" noRot="1" noChangeAspect="1" noChangeArrowheads="1" noTextEdit="1"/>
          </p:cNvSpPr>
          <p:nvPr>
            <p:ph type="sldImg" idx="2"/>
          </p:nvPr>
        </p:nvSpPr>
        <p:spPr bwMode="auto">
          <a:xfrm>
            <a:off x="925513" y="750888"/>
            <a:ext cx="5008562" cy="37560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9" name="Rectangle 5"/>
          <p:cNvSpPr>
            <a:spLocks noGrp="1" noChangeArrowheads="1"/>
          </p:cNvSpPr>
          <p:nvPr>
            <p:ph type="body" sz="quarter" idx="3"/>
          </p:nvPr>
        </p:nvSpPr>
        <p:spPr bwMode="auto">
          <a:xfrm>
            <a:off x="685800" y="4756150"/>
            <a:ext cx="5486400" cy="45069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7110" name="Rectangle 6"/>
          <p:cNvSpPr>
            <a:spLocks noGrp="1" noChangeArrowheads="1"/>
          </p:cNvSpPr>
          <p:nvPr>
            <p:ph type="ftr" sz="quarter" idx="4"/>
          </p:nvPr>
        </p:nvSpPr>
        <p:spPr bwMode="auto">
          <a:xfrm>
            <a:off x="0" y="9512300"/>
            <a:ext cx="2971800" cy="5000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GB"/>
          </a:p>
        </p:txBody>
      </p:sp>
      <p:sp>
        <p:nvSpPr>
          <p:cNvPr id="47111" name="Rectangle 7"/>
          <p:cNvSpPr>
            <a:spLocks noGrp="1" noChangeArrowheads="1"/>
          </p:cNvSpPr>
          <p:nvPr>
            <p:ph type="sldNum" sz="quarter" idx="5"/>
          </p:nvPr>
        </p:nvSpPr>
        <p:spPr bwMode="auto">
          <a:xfrm>
            <a:off x="3884613" y="9512300"/>
            <a:ext cx="2971800" cy="5000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EB34A7FD-68E4-49BF-A09D-D0E50CBB6A4F}" type="slidenum">
              <a:rPr lang="en-GB"/>
              <a:pPr>
                <a:defRPr/>
              </a:pPr>
              <a:t>‹#›</a:t>
            </a:fld>
            <a:endParaRPr lang="en-GB"/>
          </a:p>
        </p:txBody>
      </p:sp>
    </p:spTree>
    <p:extLst>
      <p:ext uri="{BB962C8B-B14F-4D97-AF65-F5344CB8AC3E}">
        <p14:creationId xmlns:p14="http://schemas.microsoft.com/office/powerpoint/2010/main" val="28973657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C2E316C7-CAB1-455B-BF0D-6AE393BC0277}" type="slidenum">
              <a:rPr lang="en-GB" smtClean="0"/>
              <a:pPr>
                <a:defRPr/>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B34A7FD-68E4-49BF-A09D-D0E50CBB6A4F}" type="slidenum">
              <a:rPr lang="en-GB" smtClean="0"/>
              <a:pPr>
                <a:defRPr/>
              </a:pPr>
              <a:t>20</a:t>
            </a:fld>
            <a:endParaRPr lang="en-GB"/>
          </a:p>
        </p:txBody>
      </p:sp>
    </p:spTree>
    <p:extLst>
      <p:ext uri="{BB962C8B-B14F-4D97-AF65-F5344CB8AC3E}">
        <p14:creationId xmlns:p14="http://schemas.microsoft.com/office/powerpoint/2010/main" val="1245005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t-IT"/>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C6C42B-0F64-4E71-8A3E-D0406CFE5BB6}" type="slidenum">
              <a:rPr lang="en-US"/>
              <a:pPr>
                <a:defRPr/>
              </a:pPr>
              <a:t>‹#›</a:t>
            </a:fld>
            <a:endParaRPr lang="en-US"/>
          </a:p>
        </p:txBody>
      </p:sp>
    </p:spTree>
    <p:extLst>
      <p:ext uri="{BB962C8B-B14F-4D97-AF65-F5344CB8AC3E}">
        <p14:creationId xmlns:p14="http://schemas.microsoft.com/office/powerpoint/2010/main" val="3164315331"/>
      </p:ext>
    </p:extLst>
  </p:cSld>
  <p:clrMapOvr>
    <a:masterClrMapping/>
  </p:clrMapOvr>
  <p:transition advTm="1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DEABD36-6492-43FD-A773-13EAB729BCEB}" type="slidenum">
              <a:rPr lang="en-US"/>
              <a:pPr>
                <a:defRPr/>
              </a:pPr>
              <a:t>‹#›</a:t>
            </a:fld>
            <a:endParaRPr lang="en-US"/>
          </a:p>
        </p:txBody>
      </p:sp>
    </p:spTree>
    <p:extLst>
      <p:ext uri="{BB962C8B-B14F-4D97-AF65-F5344CB8AC3E}">
        <p14:creationId xmlns:p14="http://schemas.microsoft.com/office/powerpoint/2010/main" val="299945820"/>
      </p:ext>
    </p:extLst>
  </p:cSld>
  <p:clrMapOvr>
    <a:masterClrMapping/>
  </p:clrMapOvr>
  <p:transition advTm="1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t-I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0DE258D-D1DD-4B39-8D61-A4ED9EAAADBD}" type="slidenum">
              <a:rPr lang="en-US"/>
              <a:pPr>
                <a:defRPr/>
              </a:pPr>
              <a:t>‹#›</a:t>
            </a:fld>
            <a:endParaRPr lang="en-US"/>
          </a:p>
        </p:txBody>
      </p:sp>
    </p:spTree>
    <p:extLst>
      <p:ext uri="{BB962C8B-B14F-4D97-AF65-F5344CB8AC3E}">
        <p14:creationId xmlns:p14="http://schemas.microsoft.com/office/powerpoint/2010/main" val="1652729303"/>
      </p:ext>
    </p:extLst>
  </p:cSld>
  <p:clrMapOvr>
    <a:masterClrMapping/>
  </p:clrMapOvr>
  <p:transition advTm="1000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t-IT"/>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CB54BB1E-FC9A-4152-BD92-0E574A79D3CA}" type="slidenum">
              <a:rPr lang="en-US"/>
              <a:pPr>
                <a:defRPr/>
              </a:pPr>
              <a:t>‹#›</a:t>
            </a:fld>
            <a:endParaRPr lang="en-US"/>
          </a:p>
        </p:txBody>
      </p:sp>
    </p:spTree>
    <p:extLst>
      <p:ext uri="{BB962C8B-B14F-4D97-AF65-F5344CB8AC3E}">
        <p14:creationId xmlns:p14="http://schemas.microsoft.com/office/powerpoint/2010/main" val="1725963429"/>
      </p:ext>
    </p:extLst>
  </p:cSld>
  <p:clrMapOvr>
    <a:masterClrMapping/>
  </p:clrMapOvr>
  <p:transition advTm="10000"/>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03AB00-3E5E-47AB-AD47-1DE319A62ABA}" type="slidenum">
              <a:rPr lang="en-US"/>
              <a:pPr>
                <a:defRPr/>
              </a:pPr>
              <a:t>‹#›</a:t>
            </a:fld>
            <a:endParaRPr lang="en-US"/>
          </a:p>
        </p:txBody>
      </p:sp>
    </p:spTree>
    <p:extLst>
      <p:ext uri="{BB962C8B-B14F-4D97-AF65-F5344CB8AC3E}">
        <p14:creationId xmlns:p14="http://schemas.microsoft.com/office/powerpoint/2010/main" val="3002825980"/>
      </p:ext>
    </p:extLst>
  </p:cSld>
  <p:clrMapOvr>
    <a:masterClrMapping/>
  </p:clrMapOvr>
  <p:transition advTm="1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C6E44B-A172-422E-A676-BD69E1FFF944}" type="slidenum">
              <a:rPr lang="en-US"/>
              <a:pPr>
                <a:defRPr/>
              </a:pPr>
              <a:t>‹#›</a:t>
            </a:fld>
            <a:endParaRPr lang="en-US"/>
          </a:p>
        </p:txBody>
      </p:sp>
    </p:spTree>
    <p:extLst>
      <p:ext uri="{BB962C8B-B14F-4D97-AF65-F5344CB8AC3E}">
        <p14:creationId xmlns:p14="http://schemas.microsoft.com/office/powerpoint/2010/main" val="818083339"/>
      </p:ext>
    </p:extLst>
  </p:cSld>
  <p:clrMapOvr>
    <a:masterClrMapping/>
  </p:clrMapOvr>
  <p:transition advTm="10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3540A6-D382-4B58-B559-ECD17B53CB32}" type="slidenum">
              <a:rPr lang="en-US"/>
              <a:pPr>
                <a:defRPr/>
              </a:pPr>
              <a:t>‹#›</a:t>
            </a:fld>
            <a:endParaRPr lang="en-US"/>
          </a:p>
        </p:txBody>
      </p:sp>
    </p:spTree>
    <p:extLst>
      <p:ext uri="{BB962C8B-B14F-4D97-AF65-F5344CB8AC3E}">
        <p14:creationId xmlns:p14="http://schemas.microsoft.com/office/powerpoint/2010/main" val="3816866969"/>
      </p:ext>
    </p:extLst>
  </p:cSld>
  <p:clrMapOvr>
    <a:masterClrMapping/>
  </p:clrMapOvr>
  <p:transition advTm="1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BC37700-9380-4306-86D0-A0E759D6BCB0}" type="slidenum">
              <a:rPr lang="en-US"/>
              <a:pPr>
                <a:defRPr/>
              </a:pPr>
              <a:t>‹#›</a:t>
            </a:fld>
            <a:endParaRPr lang="en-US"/>
          </a:p>
        </p:txBody>
      </p:sp>
    </p:spTree>
    <p:extLst>
      <p:ext uri="{BB962C8B-B14F-4D97-AF65-F5344CB8AC3E}">
        <p14:creationId xmlns:p14="http://schemas.microsoft.com/office/powerpoint/2010/main" val="3448530920"/>
      </p:ext>
    </p:extLst>
  </p:cSld>
  <p:clrMapOvr>
    <a:masterClrMapping/>
  </p:clrMapOvr>
  <p:transition advTm="1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t-I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3A7BBE7-CCB4-455A-811F-2A39D5EF180B}" type="slidenum">
              <a:rPr lang="en-US"/>
              <a:pPr>
                <a:defRPr/>
              </a:pPr>
              <a:t>‹#›</a:t>
            </a:fld>
            <a:endParaRPr lang="en-US"/>
          </a:p>
        </p:txBody>
      </p:sp>
    </p:spTree>
    <p:extLst>
      <p:ext uri="{BB962C8B-B14F-4D97-AF65-F5344CB8AC3E}">
        <p14:creationId xmlns:p14="http://schemas.microsoft.com/office/powerpoint/2010/main" val="2038618628"/>
      </p:ext>
    </p:extLst>
  </p:cSld>
  <p:clrMapOvr>
    <a:masterClrMapping/>
  </p:clrMapOvr>
  <p:transition advTm="1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D57AC0D-F5FB-442D-8B25-B4BB33BA7B39}" type="slidenum">
              <a:rPr lang="en-US"/>
              <a:pPr>
                <a:defRPr/>
              </a:pPr>
              <a:t>‹#›</a:t>
            </a:fld>
            <a:endParaRPr lang="en-US"/>
          </a:p>
        </p:txBody>
      </p:sp>
    </p:spTree>
    <p:extLst>
      <p:ext uri="{BB962C8B-B14F-4D97-AF65-F5344CB8AC3E}">
        <p14:creationId xmlns:p14="http://schemas.microsoft.com/office/powerpoint/2010/main" val="2644305922"/>
      </p:ext>
    </p:extLst>
  </p:cSld>
  <p:clrMapOvr>
    <a:masterClrMapping/>
  </p:clrMapOvr>
  <p:transition advTm="1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D1420D-080E-45A5-AB92-1D0E47F34C46}" type="slidenum">
              <a:rPr lang="en-US"/>
              <a:pPr>
                <a:defRPr/>
              </a:pPr>
              <a:t>‹#›</a:t>
            </a:fld>
            <a:endParaRPr lang="en-US"/>
          </a:p>
        </p:txBody>
      </p:sp>
    </p:spTree>
    <p:extLst>
      <p:ext uri="{BB962C8B-B14F-4D97-AF65-F5344CB8AC3E}">
        <p14:creationId xmlns:p14="http://schemas.microsoft.com/office/powerpoint/2010/main" val="397110732"/>
      </p:ext>
    </p:extLst>
  </p:cSld>
  <p:clrMapOvr>
    <a:masterClrMapping/>
  </p:clrMapOvr>
  <p:transition advTm="10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t-I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A8F1844-FAB4-4EA4-867E-E7FFE72ADDDB}" type="slidenum">
              <a:rPr lang="en-US"/>
              <a:pPr>
                <a:defRPr/>
              </a:pPr>
              <a:t>‹#›</a:t>
            </a:fld>
            <a:endParaRPr lang="en-US"/>
          </a:p>
        </p:txBody>
      </p:sp>
    </p:spTree>
    <p:extLst>
      <p:ext uri="{BB962C8B-B14F-4D97-AF65-F5344CB8AC3E}">
        <p14:creationId xmlns:p14="http://schemas.microsoft.com/office/powerpoint/2010/main" val="3825962047"/>
      </p:ext>
    </p:extLst>
  </p:cSld>
  <p:clrMapOvr>
    <a:masterClrMapping/>
  </p:clrMapOvr>
  <p:transition advTm="10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643359-E63E-4C52-8E16-420CB1F83837}" type="slidenum">
              <a:rPr lang="en-US"/>
              <a:pPr>
                <a:defRPr/>
              </a:pPr>
              <a:t>‹#›</a:t>
            </a:fld>
            <a:endParaRPr lang="en-US"/>
          </a:p>
        </p:txBody>
      </p:sp>
    </p:spTree>
    <p:extLst>
      <p:ext uri="{BB962C8B-B14F-4D97-AF65-F5344CB8AC3E}">
        <p14:creationId xmlns:p14="http://schemas.microsoft.com/office/powerpoint/2010/main" val="2803506274"/>
      </p:ext>
    </p:extLst>
  </p:cSld>
  <p:clrMapOvr>
    <a:masterClrMapping/>
  </p:clrMapOvr>
  <p:transition advTm="1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a:defRPr/>
            </a:pPr>
            <a:fld id="{DFDD28A3-477D-4C1C-AC96-29D9089CD4C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3979" r:id="rId12"/>
    <p:sldLayoutId id="2147483980" r:id="rId13"/>
  </p:sldLayoutIdLst>
  <p:transition advTm="1000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cher@essex.ac.uk"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http://www.essex.ac.uk/images/essexheader.gif" TargetMode="External"/><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hyperlink" Target="http://www.occ.treas.gov/news-issuances/bulletins/1999/bulletin-1999-43a.pdf"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www.iijournals.com/doi/abs/10.3905/jod.2011.18.3.035" TargetMode="External"/><Relationship Id="rId2" Type="http://schemas.openxmlformats.org/officeDocument/2006/relationships/hyperlink" Target="http://www.acefinmod.com/CDS1.html"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sz="4000" i="1" smtClean="0"/>
              <a:t/>
            </a:r>
            <a:br>
              <a:rPr lang="en-GB" sz="4000" i="1" smtClean="0"/>
            </a:br>
            <a:endParaRPr lang="en-GB" sz="4000" i="1" smtClean="0"/>
          </a:p>
        </p:txBody>
      </p:sp>
      <p:sp>
        <p:nvSpPr>
          <p:cNvPr id="11267" name="Rectangle 3"/>
          <p:cNvSpPr>
            <a:spLocks noGrp="1" noChangeArrowheads="1"/>
          </p:cNvSpPr>
          <p:nvPr>
            <p:ph type="body" sz="half" idx="1"/>
          </p:nvPr>
        </p:nvSpPr>
        <p:spPr>
          <a:xfrm>
            <a:off x="0" y="1524000"/>
            <a:ext cx="8763000" cy="4602163"/>
          </a:xfrm>
        </p:spPr>
        <p:txBody>
          <a:bodyPr/>
          <a:lstStyle/>
          <a:p>
            <a:pPr>
              <a:buNone/>
            </a:pPr>
            <a:r>
              <a:rPr lang="en-GB" sz="2400" dirty="0" smtClean="0"/>
              <a:t> </a:t>
            </a:r>
            <a:r>
              <a:rPr lang="en-GB" sz="2400" b="1" dirty="0" smtClean="0"/>
              <a:t>    </a:t>
            </a:r>
            <a:r>
              <a:rPr lang="en-GB" sz="2400" b="1" dirty="0" smtClean="0">
                <a:solidFill>
                  <a:srgbClr val="FF0000"/>
                </a:solidFill>
              </a:rPr>
              <a:t>Kiel Institute for the World Economy:6th Kiel Institute Summer School on Economic Policy </a:t>
            </a:r>
            <a:r>
              <a:rPr lang="en-GB" sz="2400" b="1" dirty="0" err="1" smtClean="0">
                <a:solidFill>
                  <a:srgbClr val="FF0000"/>
                </a:solidFill>
              </a:rPr>
              <a:t>Policy,June</a:t>
            </a:r>
            <a:r>
              <a:rPr lang="en-GB" sz="2400" b="1" dirty="0" smtClean="0">
                <a:solidFill>
                  <a:srgbClr val="FF0000"/>
                </a:solidFill>
              </a:rPr>
              <a:t> 24 – 30, 2012</a:t>
            </a:r>
          </a:p>
          <a:p>
            <a:pPr>
              <a:buNone/>
            </a:pPr>
            <a:r>
              <a:rPr lang="en-GB" sz="2400" b="1" dirty="0" smtClean="0"/>
              <a:t>       Professor Sheri Markose</a:t>
            </a:r>
            <a:br>
              <a:rPr lang="en-GB" sz="2400" b="1" dirty="0" smtClean="0"/>
            </a:br>
            <a:r>
              <a:rPr lang="en-GB" sz="2400" dirty="0" smtClean="0"/>
              <a:t>Economics Department (University of Essex)</a:t>
            </a:r>
            <a:br>
              <a:rPr lang="en-GB" sz="2400" dirty="0" smtClean="0"/>
            </a:br>
            <a:r>
              <a:rPr lang="en-GB" sz="2400" b="1" dirty="0" smtClean="0"/>
              <a:t>Multi-Agent Financial Network Models (MAFN) For Systemic Risk Management: A New Complexity Perspective</a:t>
            </a:r>
            <a:br>
              <a:rPr lang="en-GB" sz="2400" b="1" dirty="0" smtClean="0"/>
            </a:br>
            <a:r>
              <a:rPr lang="en-GB" sz="2400" b="1" dirty="0" smtClean="0"/>
              <a:t>Lecture </a:t>
            </a:r>
            <a:r>
              <a:rPr lang="en-GB" sz="2400" b="1" dirty="0"/>
              <a:t>2: Design of Robust Macro-prudential </a:t>
            </a:r>
            <a:r>
              <a:rPr lang="en-GB" sz="2400" b="1" dirty="0" smtClean="0"/>
              <a:t>Policy</a:t>
            </a:r>
            <a:r>
              <a:rPr lang="en-GB" sz="2400" b="1" dirty="0"/>
              <a:t>: Why a new complexity approach and MAFNs ?</a:t>
            </a:r>
          </a:p>
          <a:p>
            <a:pPr eaLnBrk="1" hangingPunct="1">
              <a:lnSpc>
                <a:spcPct val="80000"/>
              </a:lnSpc>
              <a:buFontTx/>
              <a:buNone/>
            </a:pPr>
            <a:r>
              <a:rPr lang="en-GB" sz="2000" i="1" dirty="0" smtClean="0"/>
              <a:t>	</a:t>
            </a:r>
            <a:r>
              <a:rPr lang="en-GB" sz="2400" dirty="0" smtClean="0">
                <a:hlinkClick r:id="rId3"/>
              </a:rPr>
              <a:t>scher@essex.ac.uk</a:t>
            </a:r>
            <a:endParaRPr lang="en-GB" sz="2400" dirty="0" smtClean="0"/>
          </a:p>
          <a:p>
            <a:pPr eaLnBrk="1" hangingPunct="1">
              <a:lnSpc>
                <a:spcPct val="80000"/>
              </a:lnSpc>
              <a:buFontTx/>
              <a:buNone/>
            </a:pPr>
            <a:r>
              <a:rPr lang="en-GB" sz="2400" i="1" dirty="0" smtClean="0"/>
              <a:t>    The software used in network modelling was developed by Sheri Markose with Simone Giansante and Ali Rais Shaghaghi </a:t>
            </a:r>
            <a:endParaRPr lang="en-GB" sz="2000" i="1" dirty="0" smtClean="0"/>
          </a:p>
          <a:p>
            <a:pPr eaLnBrk="1" hangingPunct="1">
              <a:lnSpc>
                <a:spcPct val="80000"/>
              </a:lnSpc>
              <a:buFontTx/>
              <a:buNone/>
            </a:pPr>
            <a:r>
              <a:rPr lang="en-GB" sz="2000" dirty="0" smtClean="0"/>
              <a:t>	</a:t>
            </a:r>
            <a:endParaRPr lang="en-GB" sz="3200" dirty="0" smtClean="0">
              <a:solidFill>
                <a:schemeClr val="folHlink"/>
              </a:solidFill>
            </a:endParaRPr>
          </a:p>
        </p:txBody>
      </p:sp>
      <p:sp>
        <p:nvSpPr>
          <p:cNvPr id="11268"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pic>
        <p:nvPicPr>
          <p:cNvPr id="11269" name="Picture 5" descr="University of Essex"/>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0" y="0"/>
            <a:ext cx="3048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7"/>
          <p:cNvSpPr>
            <a:spLocks noChangeArrowheads="1"/>
          </p:cNvSpPr>
          <p:nvPr/>
        </p:nvSpPr>
        <p:spPr bwMode="auto">
          <a:xfrm>
            <a:off x="0" y="714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11271" name="Rectangle 8"/>
          <p:cNvSpPr>
            <a:spLocks noChangeArrowheads="1"/>
          </p:cNvSpPr>
          <p:nvPr/>
        </p:nvSpPr>
        <p:spPr bwMode="auto">
          <a:xfrm>
            <a:off x="692150" y="838200"/>
            <a:ext cx="6775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a:solidFill>
                  <a:srgbClr val="990099"/>
                </a:solidFill>
              </a:rPr>
              <a:t>Economics Department</a:t>
            </a:r>
            <a:br>
              <a:rPr lang="en-GB" b="1">
                <a:solidFill>
                  <a:srgbClr val="990099"/>
                </a:solidFill>
              </a:rPr>
            </a:br>
            <a:r>
              <a:rPr lang="en-GB">
                <a:solidFill>
                  <a:srgbClr val="990099"/>
                </a:solidFill>
              </a:rPr>
              <a:t>Centre for Computational Finance and Economic Agents</a:t>
            </a:r>
            <a:r>
              <a:rPr lang="en-GB"/>
              <a:t> </a:t>
            </a:r>
          </a:p>
        </p:txBody>
      </p:sp>
      <p:sp>
        <p:nvSpPr>
          <p:cNvPr id="11272" name="Rectangle 8"/>
          <p:cNvSpPr>
            <a:spLocks noChangeArrowheads="1"/>
          </p:cNvSpPr>
          <p:nvPr/>
        </p:nvSpPr>
        <p:spPr bwMode="auto">
          <a:xfrm>
            <a:off x="0" y="1447800"/>
            <a:ext cx="8756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GB"/>
              <a:t>  </a:t>
            </a:r>
          </a:p>
        </p:txBody>
      </p:sp>
    </p:spTree>
  </p:cSld>
  <p:clrMapOvr>
    <a:masterClrMapping/>
  </p:clrMapOvr>
  <p:transition advTm="10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Part I : Challenges to Robust Policy Modelling </a:t>
            </a:r>
            <a:r>
              <a:rPr lang="en-GB" sz="2400" b="1" dirty="0" smtClean="0">
                <a:solidFill>
                  <a:srgbClr val="FF0000"/>
                </a:solidFill>
              </a:rPr>
              <a:t>“</a:t>
            </a:r>
            <a:r>
              <a:rPr lang="en-GB" sz="2400" b="1" i="1" dirty="0" smtClean="0">
                <a:solidFill>
                  <a:srgbClr val="FF0000"/>
                </a:solidFill>
              </a:rPr>
              <a:t>Steadfast refusal to face facts”</a:t>
            </a:r>
            <a:r>
              <a:rPr lang="en-GB" sz="2400" b="1" i="1" dirty="0" smtClean="0"/>
              <a:t> (</a:t>
            </a:r>
            <a:r>
              <a:rPr lang="en-GB" sz="2400" b="1" i="1" dirty="0" err="1" smtClean="0"/>
              <a:t>Goodhart</a:t>
            </a:r>
            <a:r>
              <a:rPr lang="en-GB" sz="2400" b="1" i="1" dirty="0" smtClean="0"/>
              <a:t>, 2009 </a:t>
            </a:r>
            <a:r>
              <a:rPr lang="en-GB" sz="2400" b="1" i="1" dirty="0" err="1" smtClean="0"/>
              <a:t>Economica</a:t>
            </a:r>
            <a:r>
              <a:rPr lang="en-GB" sz="2400" b="1" i="1" dirty="0" smtClean="0"/>
              <a:t>) </a:t>
            </a:r>
            <a:endParaRPr lang="en-GB" sz="2400" dirty="0"/>
          </a:p>
        </p:txBody>
      </p:sp>
      <p:sp>
        <p:nvSpPr>
          <p:cNvPr id="3" name="Content Placeholder 2"/>
          <p:cNvSpPr>
            <a:spLocks noGrp="1"/>
          </p:cNvSpPr>
          <p:nvPr>
            <p:ph idx="1"/>
          </p:nvPr>
        </p:nvSpPr>
        <p:spPr/>
        <p:txBody>
          <a:bodyPr/>
          <a:lstStyle/>
          <a:p>
            <a:r>
              <a:rPr lang="en-GB" dirty="0" smtClean="0"/>
              <a:t>Transformations in the financial and monetary landscape : Not acknowledged and modelled in fine grained detail </a:t>
            </a:r>
          </a:p>
          <a:p>
            <a:r>
              <a:rPr lang="en-GB" sz="2400" dirty="0" smtClean="0"/>
              <a:t>Gorton and </a:t>
            </a:r>
            <a:r>
              <a:rPr lang="en-GB" sz="2400" dirty="0" err="1" smtClean="0"/>
              <a:t>Metrich</a:t>
            </a:r>
            <a:r>
              <a:rPr lang="en-GB" sz="2400" dirty="0" smtClean="0"/>
              <a:t> (2009) outdated models of money and banking prevented central banks and supervisory bodies from seeing the $12 trillion </a:t>
            </a:r>
            <a:r>
              <a:rPr lang="en-GB" sz="2400" dirty="0" err="1" smtClean="0"/>
              <a:t>procyclically</a:t>
            </a:r>
            <a:r>
              <a:rPr lang="en-GB" sz="2400" dirty="0" smtClean="0"/>
              <a:t> sensitive collateralized securities in the repo and shadow banking system as being part of the fractional system of private credit creation which will suffer convertibility problems vis-à-vis central bank regulated funds and reserves for which the tax payer remains liable.</a:t>
            </a:r>
          </a:p>
          <a:p>
            <a:endParaRPr lang="en-GB" dirty="0"/>
          </a:p>
        </p:txBody>
      </p:sp>
    </p:spTree>
    <p:extLst>
      <p:ext uri="{BB962C8B-B14F-4D97-AF65-F5344CB8AC3E}">
        <p14:creationId xmlns:p14="http://schemas.microsoft.com/office/powerpoint/2010/main" val="3228296773"/>
      </p:ext>
    </p:extLst>
  </p:cSld>
  <p:clrMapOvr>
    <a:masterClrMapping/>
  </p:clrMapOvr>
  <p:transition advTm="10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28600"/>
            <a:ext cx="8305800" cy="6248400"/>
          </a:xfrm>
          <a:prstGeom prst="rect">
            <a:avLst/>
          </a:prstGeom>
          <a:noFill/>
          <a:ln>
            <a:noFill/>
          </a:ln>
          <a:extLs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Tm="10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smtClean="0">
                <a:ln>
                  <a:noFill/>
                </a:ln>
                <a:solidFill>
                  <a:schemeClr val="tx1"/>
                </a:solidFill>
                <a:effectLst/>
                <a:latin typeface="Times New Roman" pitchFamily="18" charset="0"/>
                <a:ea typeface="SimSun"/>
                <a:cs typeface="Times New Roman" pitchFamily="18" charset="0"/>
              </a:rPr>
              <a:t>   </a:t>
            </a:r>
            <a:endParaRPr kumimoji="0" lang="en-GB" sz="1800" b="0" i="0" u="none" strike="noStrike" cap="none" normalizeH="0" baseline="0" smtClean="0">
              <a:ln>
                <a:noFill/>
              </a:ln>
              <a:solidFill>
                <a:schemeClr val="tx1"/>
              </a:solidFill>
              <a:effectLst/>
              <a:latin typeface="Arial" pitchFamily="34" charset="0"/>
            </a:endParaRPr>
          </a:p>
        </p:txBody>
      </p:sp>
      <p:pic>
        <p:nvPicPr>
          <p:cNvPr id="1025" name="Picture 1"/>
          <p:cNvPicPr>
            <a:picLocks noChangeAspect="1" noChangeArrowheads="1"/>
          </p:cNvPicPr>
          <p:nvPr/>
        </p:nvPicPr>
        <p:blipFill>
          <a:blip r:embed="rId2" cstate="print"/>
          <a:srcRect/>
          <a:stretch>
            <a:fillRect/>
          </a:stretch>
        </p:blipFill>
        <p:spPr bwMode="auto">
          <a:xfrm>
            <a:off x="0" y="457200"/>
            <a:ext cx="8610600" cy="4191000"/>
          </a:xfrm>
          <a:prstGeom prst="rect">
            <a:avLst/>
          </a:prstGeom>
          <a:noFill/>
        </p:spPr>
      </p:pic>
      <p:sp>
        <p:nvSpPr>
          <p:cNvPr id="1027" name="Rectangle 3"/>
          <p:cNvSpPr>
            <a:spLocks noChangeArrowheads="1"/>
          </p:cNvSpPr>
          <p:nvPr/>
        </p:nvSpPr>
        <p:spPr bwMode="auto">
          <a:xfrm>
            <a:off x="0" y="3507195"/>
            <a:ext cx="84582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en-GB" sz="1200" b="1" dirty="0" smtClean="0">
              <a:latin typeface="Times New Roman" pitchFamily="18" charset="0"/>
              <a:ea typeface="SimSun"/>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1" i="1" u="none" strike="noStrike" cap="none" normalizeH="0" baseline="0" dirty="0" smtClean="0">
              <a:ln>
                <a:noFill/>
              </a:ln>
              <a:solidFill>
                <a:schemeClr val="tx1"/>
              </a:solidFill>
              <a:effectLst/>
              <a:latin typeface="Times New Roman" pitchFamily="18" charset="0"/>
              <a:ea typeface="SimSun"/>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GB" sz="1200" b="1" i="1" dirty="0" smtClean="0">
              <a:latin typeface="Times New Roman" pitchFamily="18" charset="0"/>
              <a:ea typeface="SimSun"/>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1" i="1" u="none" strike="noStrike" cap="none" normalizeH="0" baseline="0" dirty="0" smtClean="0">
              <a:ln>
                <a:noFill/>
              </a:ln>
              <a:solidFill>
                <a:schemeClr val="tx1"/>
              </a:solidFill>
              <a:effectLst/>
              <a:latin typeface="Times New Roman" pitchFamily="18" charset="0"/>
              <a:ea typeface="SimSun"/>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GB" sz="1200" b="1" i="1" dirty="0" smtClean="0">
              <a:latin typeface="Times New Roman" pitchFamily="18" charset="0"/>
              <a:ea typeface="SimSun"/>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1" u="none" strike="noStrike" cap="none" normalizeH="0" baseline="0" dirty="0" smtClean="0">
                <a:ln>
                  <a:noFill/>
                </a:ln>
                <a:solidFill>
                  <a:schemeClr val="tx1"/>
                </a:solidFill>
                <a:effectLst/>
                <a:latin typeface="Times New Roman" pitchFamily="18" charset="0"/>
                <a:ea typeface="SimSun"/>
                <a:cs typeface="Times New Roman" pitchFamily="18" charset="0"/>
              </a:rPr>
              <a:t>                                                                                                                       Added </a:t>
            </a:r>
            <a: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t>(5) Regulatory Incentives from </a:t>
            </a:r>
            <a:b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br>
            <a: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t>                                                                                                                        Credit Risk Transfer &amp; Risk Weighting </a:t>
            </a:r>
            <a:b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br>
            <a: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t>                                                                                                                         Which Marries Balance Sheet Items with</a:t>
            </a:r>
            <a:b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br>
            <a: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t>                                                                                                                           </a:t>
            </a:r>
            <a:r>
              <a:rPr kumimoji="0" lang="en-GB" sz="1200" b="1" i="0" u="none" strike="noStrike" cap="none" normalizeH="0" baseline="0" dirty="0" err="1" smtClean="0">
                <a:ln>
                  <a:noFill/>
                </a:ln>
                <a:solidFill>
                  <a:schemeClr val="tx1"/>
                </a:solidFill>
                <a:effectLst/>
                <a:latin typeface="Times New Roman" pitchFamily="18" charset="0"/>
                <a:ea typeface="SimSun"/>
                <a:cs typeface="Times New Roman" pitchFamily="18" charset="0"/>
              </a:rPr>
              <a:t>Offbalance</a:t>
            </a:r>
            <a: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t> sheet Derivatives Assets</a:t>
            </a:r>
            <a:b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br>
            <a:r>
              <a:rPr kumimoji="0" lang="en-GB" sz="1200" b="1" i="0" u="none" strike="noStrike" cap="none" normalizeH="0" baseline="0" dirty="0" smtClean="0">
                <a:ln>
                  <a:noFill/>
                </a:ln>
                <a:solidFill>
                  <a:schemeClr val="tx1"/>
                </a:solidFill>
                <a:effectLst/>
                <a:latin typeface="Times New Roman" pitchFamily="18" charset="0"/>
                <a:ea typeface="SimSun"/>
                <a:cs typeface="Times New Roman" pitchFamily="18" charset="0"/>
              </a:rPr>
              <a:t>                                                                                                                                &amp; Derivatives Liabilities </a:t>
            </a:r>
            <a:endPar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Source :  Gorton and </a:t>
            </a:r>
            <a:r>
              <a:rPr kumimoji="0" lang="en-GB" sz="1100" b="1"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Metrick</a:t>
            </a:r>
            <a: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(2009)</a:t>
            </a:r>
            <a:b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br>
            <a: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r>
            <a:b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br>
            <a:endParaRPr kumimoji="0" lang="en-GB"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Tm="10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solidFill>
                  <a:srgbClr val="7030A0"/>
                </a:solidFill>
              </a:rPr>
              <a:t>Low inflation in advanced cashless economies: major </a:t>
            </a:r>
            <a:r>
              <a:rPr lang="en-GB" sz="3200" dirty="0">
                <a:solidFill>
                  <a:srgbClr val="7030A0"/>
                </a:solidFill>
              </a:rPr>
              <a:t>conundrum marks the 2007 financial crisis</a:t>
            </a:r>
          </a:p>
        </p:txBody>
      </p:sp>
      <p:sp>
        <p:nvSpPr>
          <p:cNvPr id="3" name="Content Placeholder 2"/>
          <p:cNvSpPr>
            <a:spLocks noGrp="1"/>
          </p:cNvSpPr>
          <p:nvPr>
            <p:ph idx="1"/>
          </p:nvPr>
        </p:nvSpPr>
        <p:spPr/>
        <p:txBody>
          <a:bodyPr/>
          <a:lstStyle/>
          <a:p>
            <a:pPr lvl="0">
              <a:buFont typeface="Arial" pitchFamily="34" charset="0"/>
              <a:buChar char="•"/>
            </a:pPr>
            <a:r>
              <a:rPr lang="en-GB" dirty="0" smtClean="0"/>
              <a:t> </a:t>
            </a:r>
            <a:endParaRPr lang="en-US" sz="2800" b="1" dirty="0">
              <a:solidFill>
                <a:srgbClr val="FF0000"/>
              </a:solidFill>
            </a:endParaRPr>
          </a:p>
        </p:txBody>
      </p:sp>
      <p:sp>
        <p:nvSpPr>
          <p:cNvPr id="5" name="Rectangle 4"/>
          <p:cNvSpPr/>
          <p:nvPr/>
        </p:nvSpPr>
        <p:spPr>
          <a:xfrm>
            <a:off x="457200" y="1876485"/>
            <a:ext cx="8686800" cy="5632311"/>
          </a:xfrm>
          <a:prstGeom prst="rect">
            <a:avLst/>
          </a:prstGeom>
        </p:spPr>
        <p:txBody>
          <a:bodyPr wrap="square">
            <a:spAutoFit/>
          </a:bodyPr>
          <a:lstStyle/>
          <a:p>
            <a:r>
              <a:rPr lang="en-GB" dirty="0" smtClean="0"/>
              <a:t>Why </a:t>
            </a:r>
            <a:r>
              <a:rPr lang="en-GB" dirty="0"/>
              <a:t>the threats from private sector leverage  or loose monetary conditions engineered by authorities were obscured and continue to be so.  </a:t>
            </a:r>
            <a:endParaRPr lang="en-GB" dirty="0" smtClean="0"/>
          </a:p>
          <a:p>
            <a:endParaRPr lang="en-GB" dirty="0"/>
          </a:p>
          <a:p>
            <a:endParaRPr lang="en-GB" dirty="0"/>
          </a:p>
          <a:p>
            <a:r>
              <a:rPr lang="en-GB" dirty="0" smtClean="0"/>
              <a:t>Following </a:t>
            </a:r>
            <a:r>
              <a:rPr lang="en-GB" dirty="0"/>
              <a:t>the legacy of double digit inflation, from the 1980’s onwards macro and monetary stability policy in advanced economies, was aimed at inflation control.  </a:t>
            </a:r>
            <a:endParaRPr lang="en-GB" dirty="0" smtClean="0"/>
          </a:p>
          <a:p>
            <a:endParaRPr lang="en-GB" dirty="0"/>
          </a:p>
          <a:p>
            <a:r>
              <a:rPr lang="en-GB" dirty="0" smtClean="0"/>
              <a:t>Concerted </a:t>
            </a:r>
            <a:r>
              <a:rPr lang="en-GB" dirty="0"/>
              <a:t>efforts, especially in the UK and the ECB  to restrict the central bank by statute, to focus entirely on inflation control and in that a fixed rule in the UK, </a:t>
            </a:r>
            <a:endParaRPr lang="en-GB" dirty="0" smtClean="0"/>
          </a:p>
          <a:p>
            <a:endParaRPr lang="en-GB" dirty="0"/>
          </a:p>
          <a:p>
            <a:r>
              <a:rPr lang="en-GB" dirty="0" smtClean="0"/>
              <a:t>has </a:t>
            </a:r>
            <a:r>
              <a:rPr lang="en-GB" dirty="0"/>
              <a:t>led many to conclude that despite interest rate policy that was unabashedly loose in the US and UK, the so-called ‘great moderation’ of low inflation can be attributed to good ‘</a:t>
            </a:r>
            <a:r>
              <a:rPr lang="en-GB" dirty="0" err="1"/>
              <a:t>helmsmanship</a:t>
            </a:r>
            <a:r>
              <a:rPr lang="en-GB" dirty="0"/>
              <a:t>’.  </a:t>
            </a:r>
            <a:endParaRPr lang="en-GB" dirty="0" smtClean="0"/>
          </a:p>
          <a:p>
            <a:endParaRPr lang="en-GB" dirty="0"/>
          </a:p>
          <a:p>
            <a:r>
              <a:rPr lang="en-GB" dirty="0" smtClean="0"/>
              <a:t>The </a:t>
            </a:r>
            <a:r>
              <a:rPr lang="en-GB" dirty="0"/>
              <a:t>absence of inflationary overheating was equated with the absence of macro-financial instability.  Few have noted that ICT innovations in payments technology having reduced the use of state supplied money or M0 in retail transactions (Humphreys et. al. 1996, </a:t>
            </a:r>
            <a:r>
              <a:rPr lang="en-GB" dirty="0" err="1"/>
              <a:t>Markose</a:t>
            </a:r>
            <a:r>
              <a:rPr lang="en-GB" dirty="0"/>
              <a:t> and </a:t>
            </a:r>
            <a:r>
              <a:rPr lang="en-GB" dirty="0" err="1"/>
              <a:t>Loke</a:t>
            </a:r>
            <a:r>
              <a:rPr lang="en-GB" dirty="0"/>
              <a:t>, 2003) may have curtailed the capacity of monetary authorities to engineer inflation which had fallen to under 2.5% by 1994 in advanced cashless economies (see, </a:t>
            </a:r>
            <a:r>
              <a:rPr lang="en-GB" dirty="0" err="1"/>
              <a:t>Marimon</a:t>
            </a:r>
            <a:r>
              <a:rPr lang="en-GB" dirty="0"/>
              <a:t> et. al.,1997). </a:t>
            </a:r>
          </a:p>
        </p:txBody>
      </p:sp>
    </p:spTree>
    <p:extLst>
      <p:ext uri="{BB962C8B-B14F-4D97-AF65-F5344CB8AC3E}">
        <p14:creationId xmlns:p14="http://schemas.microsoft.com/office/powerpoint/2010/main" val="2539782927"/>
      </p:ext>
    </p:extLst>
  </p:cSld>
  <p:clrMapOvr>
    <a:masterClrMapping/>
  </p:clrMapOvr>
  <p:transition advTm="10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0"/>
            <a:ext cx="8382000" cy="746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576030"/>
      </p:ext>
    </p:extLst>
  </p:cSld>
  <p:clrMapOvr>
    <a:masterClrMapping/>
  </p:clrMapOvr>
  <p:transition advTm="10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solidFill>
                  <a:srgbClr val="FF0000"/>
                </a:solidFill>
              </a:rPr>
              <a:t>Average inflation in G10 countries fell to 2.5% by 1994 :Predates </a:t>
            </a:r>
            <a:r>
              <a:rPr lang="en-GB" sz="3200" smtClean="0">
                <a:solidFill>
                  <a:srgbClr val="FF0000"/>
                </a:solidFill>
              </a:rPr>
              <a:t>inflation targets </a:t>
            </a:r>
            <a:endParaRPr lang="en-GB" sz="3200" dirty="0">
              <a:solidFill>
                <a:srgbClr val="FF0000"/>
              </a:solidFill>
            </a:endParaRPr>
          </a:p>
        </p:txBody>
      </p:sp>
      <p:sp>
        <p:nvSpPr>
          <p:cNvPr id="3" name="Content Placeholder 2"/>
          <p:cNvSpPr>
            <a:spLocks noGrp="1"/>
          </p:cNvSpPr>
          <p:nvPr>
            <p:ph idx="1"/>
          </p:nvPr>
        </p:nvSpPr>
        <p:spPr/>
        <p:txBody>
          <a:bodyPr/>
          <a:lstStyle/>
          <a:p>
            <a:pPr>
              <a:buFont typeface="Arial" pitchFamily="34" charset="0"/>
              <a:buChar char="•"/>
            </a:pPr>
            <a:r>
              <a:rPr lang="en-GB" sz="2400" dirty="0"/>
              <a:t>Few have noted that ICT innovations in payments technology having reduced the use of state supplied money or M0 in retail transactions (Humphreys et. al. 1996, </a:t>
            </a:r>
            <a:r>
              <a:rPr lang="en-GB" sz="2400" dirty="0" err="1"/>
              <a:t>Markose</a:t>
            </a:r>
            <a:r>
              <a:rPr lang="en-GB" sz="2400" dirty="0"/>
              <a:t> and </a:t>
            </a:r>
            <a:r>
              <a:rPr lang="en-GB" sz="2400" dirty="0" err="1"/>
              <a:t>Loke</a:t>
            </a:r>
            <a:r>
              <a:rPr lang="en-GB" sz="2400" dirty="0"/>
              <a:t>, 2003) may have curtailed the capacity of monetary authorities to engineer inflation which had fallen to under 2.5% by 1994 in advanced cashless economies (see, </a:t>
            </a:r>
            <a:r>
              <a:rPr lang="en-GB" sz="2400" dirty="0" err="1"/>
              <a:t>Marimon</a:t>
            </a:r>
            <a:r>
              <a:rPr lang="en-GB" sz="2400" dirty="0"/>
              <a:t> et. al.,1997).</a:t>
            </a:r>
            <a:r>
              <a:rPr lang="en-GB" dirty="0"/>
              <a:t> </a:t>
            </a:r>
            <a:endParaRPr lang="en-GB" dirty="0" smtClean="0"/>
          </a:p>
          <a:p>
            <a:pPr>
              <a:buFont typeface="Arial" pitchFamily="34" charset="0"/>
              <a:buChar char="•"/>
            </a:pPr>
            <a:r>
              <a:rPr lang="en-GB" sz="2400" dirty="0" smtClean="0"/>
              <a:t>In the 1970’s Hayek said that a permanent brake on state engineered inflation requires that we substitute away from state supplied money in transactions. How this came to pass with e-money was not anticipated by Hayek.  </a:t>
            </a:r>
          </a:p>
          <a:p>
            <a:pPr>
              <a:buFont typeface="Arial" pitchFamily="34" charset="0"/>
              <a:buChar char="•"/>
            </a:pPr>
            <a:endParaRPr lang="en-GB" dirty="0"/>
          </a:p>
          <a:p>
            <a:pPr marL="0" lvl="0" indent="0">
              <a:buNone/>
            </a:pPr>
            <a:endParaRPr lang="en-US" sz="2800" b="1" dirty="0">
              <a:solidFill>
                <a:srgbClr val="FF0000"/>
              </a:solidFill>
            </a:endParaRPr>
          </a:p>
        </p:txBody>
      </p:sp>
    </p:spTree>
    <p:extLst>
      <p:ext uri="{BB962C8B-B14F-4D97-AF65-F5344CB8AC3E}">
        <p14:creationId xmlns:p14="http://schemas.microsoft.com/office/powerpoint/2010/main" val="317733097"/>
      </p:ext>
    </p:extLst>
  </p:cSld>
  <p:clrMapOvr>
    <a:masterClrMapping/>
  </p:clrMapOvr>
  <p:transition advTm="10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Reasons of fall in inflation in G10 countries (Cheap goods from China </a:t>
            </a:r>
            <a:r>
              <a:rPr lang="en-GB" sz="2800" dirty="0" err="1" smtClean="0"/>
              <a:t>vs</a:t>
            </a:r>
            <a:r>
              <a:rPr lang="en-GB" sz="2800" dirty="0" smtClean="0"/>
              <a:t> </a:t>
            </a:r>
            <a:endParaRPr lang="en-GB" sz="2800" dirty="0"/>
          </a:p>
        </p:txBody>
      </p:sp>
      <p:sp>
        <p:nvSpPr>
          <p:cNvPr id="3" name="Content Placeholder 2"/>
          <p:cNvSpPr>
            <a:spLocks noGrp="1"/>
          </p:cNvSpPr>
          <p:nvPr>
            <p:ph idx="1"/>
          </p:nvPr>
        </p:nvSpPr>
        <p:spPr/>
        <p:txBody>
          <a:bodyPr/>
          <a:lstStyle/>
          <a:p>
            <a:r>
              <a:rPr lang="en-GB" sz="2400" dirty="0" err="1"/>
              <a:t>Marimon</a:t>
            </a:r>
            <a:r>
              <a:rPr lang="en-GB" sz="2400" dirty="0"/>
              <a:t> </a:t>
            </a:r>
            <a:r>
              <a:rPr lang="en-GB" sz="2400" i="1" dirty="0"/>
              <a:t>et. al</a:t>
            </a:r>
            <a:r>
              <a:rPr lang="en-GB" sz="2400" dirty="0"/>
              <a:t> (1997) admirably stated the following key issues : </a:t>
            </a:r>
            <a:r>
              <a:rPr lang="en-GB" sz="2400" b="1" dirty="0"/>
              <a:t>“Most developed countries have experienced a drastic reduction of inflation rates in the last quarter of this century, from the double digit numbers of the mid seventies to the very low – say, below 2.5% , numbers at the end of the nineties. High inflation episodes seem to be problems of the past, as if society had become immune to the disease. This success in curbing inflation has been usually attributed to a better monetary policy management to achieve price stability. </a:t>
            </a:r>
            <a:r>
              <a:rPr lang="en-GB" sz="2400" b="1" dirty="0">
                <a:solidFill>
                  <a:srgbClr val="FF0000"/>
                </a:solidFill>
              </a:rPr>
              <a:t>But, maybe the right incentives have been created by the widespread development and use of cash substitutes. Who deserves most credit?  </a:t>
            </a:r>
            <a:r>
              <a:rPr lang="en-GB" sz="2400" b="1" dirty="0"/>
              <a:t>An implication of the paper will be that the role of electronic money in curbing inflation has been undervalued.” </a:t>
            </a:r>
            <a:endParaRPr lang="en-GB" sz="2400" dirty="0"/>
          </a:p>
        </p:txBody>
      </p:sp>
    </p:spTree>
    <p:extLst>
      <p:ext uri="{BB962C8B-B14F-4D97-AF65-F5344CB8AC3E}">
        <p14:creationId xmlns:p14="http://schemas.microsoft.com/office/powerpoint/2010/main" val="1066194247"/>
      </p:ext>
    </p:extLst>
  </p:cSld>
  <p:clrMapOvr>
    <a:masterClrMapping/>
  </p:clrMapOvr>
  <p:transition advTm="10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solidFill>
                  <a:srgbClr val="7030A0"/>
                </a:solidFill>
              </a:rPr>
              <a:t>Flat CPI inflation output trade off: Economy Imbalanced by Greenspan Put like  </a:t>
            </a:r>
            <a:endParaRPr lang="en-GB" sz="2800" dirty="0">
              <a:solidFill>
                <a:srgbClr val="7030A0"/>
              </a:solidFill>
            </a:endParaRPr>
          </a:p>
        </p:txBody>
      </p:sp>
      <p:sp>
        <p:nvSpPr>
          <p:cNvPr id="3" name="Rectangle 2"/>
          <p:cNvSpPr/>
          <p:nvPr/>
        </p:nvSpPr>
        <p:spPr>
          <a:xfrm>
            <a:off x="381000" y="1716881"/>
            <a:ext cx="8305800" cy="5539978"/>
          </a:xfrm>
          <a:prstGeom prst="rect">
            <a:avLst/>
          </a:prstGeom>
        </p:spPr>
        <p:txBody>
          <a:bodyPr wrap="square">
            <a:spAutoFit/>
          </a:bodyPr>
          <a:lstStyle/>
          <a:p>
            <a:endParaRPr lang="en-GB" dirty="0" smtClean="0"/>
          </a:p>
          <a:p>
            <a:r>
              <a:rPr lang="en-GB" sz="2400" dirty="0" smtClean="0"/>
              <a:t>The </a:t>
            </a:r>
            <a:r>
              <a:rPr lang="en-GB" sz="2400" dirty="0"/>
              <a:t>lack of inflationary overheating has encouraged the prolonged  use of the so called Greenspan put has structurally unbalanced, especially, the US and UK economies to the point where disintermediation from real investment has meant that the GDP growth becomes correlated with the growth of the financial sector and asset bubbles </a:t>
            </a:r>
            <a:r>
              <a:rPr lang="en-GB" sz="2400" b="1" dirty="0"/>
              <a:t>(see, Khatiwada,2009 and </a:t>
            </a:r>
            <a:r>
              <a:rPr lang="en-GB" sz="2400" b="1" dirty="0" err="1"/>
              <a:t>Stockhammer</a:t>
            </a:r>
            <a:r>
              <a:rPr lang="en-GB" sz="2400" b="1" dirty="0"/>
              <a:t>, 2004).  </a:t>
            </a:r>
            <a:endParaRPr lang="en-GB" sz="2400" b="1" dirty="0" smtClean="0"/>
          </a:p>
          <a:p>
            <a:endParaRPr lang="en-GB" sz="2400" b="1" dirty="0"/>
          </a:p>
          <a:p>
            <a:r>
              <a:rPr lang="en-GB" sz="2400" b="1" dirty="0" smtClean="0">
                <a:solidFill>
                  <a:srgbClr val="FF0000"/>
                </a:solidFill>
              </a:rPr>
              <a:t>Hence</a:t>
            </a:r>
            <a:r>
              <a:rPr lang="en-GB" sz="2400" b="1" dirty="0">
                <a:solidFill>
                  <a:srgbClr val="FF0000"/>
                </a:solidFill>
              </a:rPr>
              <a:t>, in the US and UK macro-stability in the reduced form policy model has relied on maintaining asset bubbles via the so called Greenspan put rather than correct the real side economic imbalances, contributing to ever growing global systemic risk. </a:t>
            </a:r>
            <a:r>
              <a:rPr lang="en-GB" sz="2400" b="1" dirty="0"/>
              <a:t/>
            </a:r>
            <a:br>
              <a:rPr lang="en-GB" sz="2400" b="1" dirty="0"/>
            </a:br>
            <a:endParaRPr lang="en-GB" sz="2400" dirty="0"/>
          </a:p>
        </p:txBody>
      </p:sp>
    </p:spTree>
    <p:extLst>
      <p:ext uri="{BB962C8B-B14F-4D97-AF65-F5344CB8AC3E}">
        <p14:creationId xmlns:p14="http://schemas.microsoft.com/office/powerpoint/2010/main" val="1188854655"/>
      </p:ext>
    </p:extLst>
  </p:cSld>
  <p:clrMapOvr>
    <a:masterClrMapping/>
  </p:clrMapOvr>
  <p:transition advTm="10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87962"/>
          </a:xfrm>
        </p:spPr>
        <p:txBody>
          <a:bodyPr/>
          <a:lstStyle/>
          <a:p>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smtClean="0"/>
              <a:t>Part </a:t>
            </a:r>
            <a:r>
              <a:rPr lang="en-GB" sz="2400" dirty="0" smtClean="0"/>
              <a:t>II: </a:t>
            </a:r>
            <a:r>
              <a:rPr lang="en-GB" sz="2400" dirty="0" smtClean="0">
                <a:solidFill>
                  <a:srgbClr val="FF0000"/>
                </a:solidFill>
              </a:rPr>
              <a:t>How did things go so badly wrong ? </a:t>
            </a:r>
            <a:r>
              <a:rPr lang="en-GB" sz="2400" i="1" dirty="0" smtClean="0">
                <a:solidFill>
                  <a:srgbClr val="FF0000"/>
                </a:solidFill>
              </a:rPr>
              <a:t>Game theory for Central Bankers : Why did they get it so wrong </a:t>
            </a:r>
            <a:r>
              <a:rPr lang="en-GB" sz="2400" i="1" dirty="0" smtClean="0">
                <a:solidFill>
                  <a:srgbClr val="FF0000"/>
                </a:solidFill>
              </a:rPr>
              <a:t>?</a:t>
            </a:r>
            <a:br>
              <a:rPr lang="en-GB" sz="2400" i="1" dirty="0" smtClean="0">
                <a:solidFill>
                  <a:srgbClr val="FF0000"/>
                </a:solidFill>
              </a:rPr>
            </a:br>
            <a:r>
              <a:rPr lang="en-GB" sz="2400" i="1" dirty="0"/>
              <a:t/>
            </a:r>
            <a:br>
              <a:rPr lang="en-GB" sz="2400" i="1" dirty="0"/>
            </a:br>
            <a:r>
              <a:rPr lang="en-GB" sz="2400" i="1" dirty="0" smtClean="0"/>
              <a:t>Sine qua non of a complex adaptive system is novelty and surprises produced in a Red Queen type arms race</a:t>
            </a:r>
            <a:br>
              <a:rPr lang="en-GB" sz="2400" i="1" dirty="0" smtClean="0"/>
            </a:br>
            <a:r>
              <a:rPr lang="en-GB" sz="2400" i="1" dirty="0" smtClean="0"/>
              <a:t>The party that does not coevolve will lose the game</a:t>
            </a:r>
            <a:r>
              <a:rPr lang="en-GB" sz="2400" i="1" dirty="0" smtClean="0"/>
              <a:t/>
            </a:r>
            <a:br>
              <a:rPr lang="en-GB" sz="2400" i="1" dirty="0" smtClean="0"/>
            </a:br>
            <a:r>
              <a:rPr lang="en-GB" sz="2400" i="1" dirty="0" err="1" smtClean="0"/>
              <a:t>Markose</a:t>
            </a:r>
            <a:r>
              <a:rPr lang="en-GB" sz="2400" i="1" dirty="0" smtClean="0"/>
              <a:t> (2005, sections  3,4 )</a:t>
            </a:r>
            <a:br>
              <a:rPr lang="en-GB" sz="2400" i="1" dirty="0" smtClean="0"/>
            </a:br>
            <a:r>
              <a:rPr lang="en-GB" sz="2400" i="1" dirty="0" smtClean="0"/>
              <a:t>How did macro-policy design become fixated on </a:t>
            </a:r>
            <a:r>
              <a:rPr lang="en-GB" sz="2400" i="1" dirty="0" err="1" smtClean="0"/>
              <a:t>precommitting</a:t>
            </a:r>
            <a:r>
              <a:rPr lang="en-GB" sz="2400" i="1" dirty="0" smtClean="0"/>
              <a:t> to simple fixed rules ?</a:t>
            </a:r>
            <a:r>
              <a:rPr lang="en-GB" sz="2400" i="1" dirty="0" smtClean="0">
                <a:solidFill>
                  <a:srgbClr val="FF0000"/>
                </a:solidFill>
              </a:rPr>
              <a:t> A fatal and flawed combi</a:t>
            </a:r>
            <a:r>
              <a:rPr lang="en-GB" sz="2400" i="1" dirty="0" smtClean="0">
                <a:solidFill>
                  <a:srgbClr val="FF0000"/>
                </a:solidFill>
              </a:rPr>
              <a:t>nation of </a:t>
            </a:r>
            <a:r>
              <a:rPr lang="en-GB" sz="2400" i="1" dirty="0" smtClean="0">
                <a:solidFill>
                  <a:srgbClr val="FF0000"/>
                </a:solidFill>
              </a:rPr>
              <a:t>Lucas ‘Surprise’ Inflation  and </a:t>
            </a:r>
            <a:r>
              <a:rPr lang="en-GB" sz="2400" i="1" dirty="0" err="1" smtClean="0">
                <a:solidFill>
                  <a:srgbClr val="FF0000"/>
                </a:solidFill>
              </a:rPr>
              <a:t>Kydland-Precott</a:t>
            </a:r>
            <a:r>
              <a:rPr lang="en-GB" sz="2400" i="1" dirty="0" smtClean="0">
                <a:solidFill>
                  <a:srgbClr val="FF0000"/>
                </a:solidFill>
              </a:rPr>
              <a:t> of buying reputation by fixit</a:t>
            </a:r>
            <a:r>
              <a:rPr lang="en-GB" sz="2400" i="1" dirty="0" smtClean="0">
                <a:solidFill>
                  <a:srgbClr val="FF0000"/>
                </a:solidFill>
              </a:rPr>
              <a:t>y and a full </a:t>
            </a:r>
            <a:r>
              <a:rPr lang="en-GB" sz="2400" i="1" dirty="0" smtClean="0">
                <a:solidFill>
                  <a:srgbClr val="FF0000"/>
                </a:solidFill>
              </a:rPr>
              <a:t>repudiation of th</a:t>
            </a:r>
            <a:r>
              <a:rPr lang="en-GB" sz="2400" i="1" dirty="0" smtClean="0">
                <a:solidFill>
                  <a:srgbClr val="FF0000"/>
                </a:solidFill>
              </a:rPr>
              <a:t>e need to adapt and co-</a:t>
            </a:r>
            <a:r>
              <a:rPr lang="en-GB" sz="2400" i="1" dirty="0" err="1" smtClean="0">
                <a:solidFill>
                  <a:srgbClr val="FF0000"/>
                </a:solidFill>
              </a:rPr>
              <a:t>volve</a:t>
            </a:r>
            <a:r>
              <a:rPr lang="en-GB" sz="2400" i="1" dirty="0" smtClean="0">
                <a:solidFill>
                  <a:srgbClr val="FF0000"/>
                </a:solidFill>
              </a:rPr>
              <a:t> with a vigorously evolving monetary and financial system </a:t>
            </a:r>
            <a:br>
              <a:rPr lang="en-GB" sz="2400" i="1" dirty="0" smtClean="0">
                <a:solidFill>
                  <a:srgbClr val="FF0000"/>
                </a:solidFill>
              </a:rPr>
            </a:br>
            <a:r>
              <a:rPr lang="en-GB" sz="2400" i="1" dirty="0" smtClean="0">
                <a:solidFill>
                  <a:schemeClr val="tx1"/>
                </a:solidFill>
              </a:rPr>
              <a:t>D</a:t>
            </a:r>
            <a:r>
              <a:rPr lang="en-GB" sz="2400" dirty="0" smtClean="0"/>
              <a:t>ominant view macro-stability </a:t>
            </a:r>
            <a:r>
              <a:rPr lang="en-GB" sz="2400" dirty="0"/>
              <a:t>lay in </a:t>
            </a:r>
            <a:r>
              <a:rPr lang="en-GB" sz="2400" dirty="0" smtClean="0"/>
              <a:t>a </a:t>
            </a:r>
            <a:r>
              <a:rPr lang="en-GB" sz="2400" dirty="0"/>
              <a:t>fixed inflation rule forestalled </a:t>
            </a:r>
            <a:r>
              <a:rPr lang="en-GB" sz="2400" dirty="0" smtClean="0"/>
              <a:t>scientific </a:t>
            </a:r>
            <a:r>
              <a:rPr lang="en-GB" sz="2400" dirty="0"/>
              <a:t>advances in </a:t>
            </a:r>
            <a:r>
              <a:rPr lang="en-GB" sz="2400" dirty="0" smtClean="0"/>
              <a:t>study </a:t>
            </a:r>
            <a:r>
              <a:rPr lang="en-GB" sz="2400" dirty="0"/>
              <a:t>of </a:t>
            </a:r>
            <a:r>
              <a:rPr lang="en-GB" sz="2400" dirty="0" smtClean="0"/>
              <a:t>stability </a:t>
            </a:r>
            <a:r>
              <a:rPr lang="en-GB" sz="2400" dirty="0"/>
              <a:t>of the economic system as a highly interconnected co-evolving one in which policy rules have to be carefully designed to avoid unintended perverse consequences.</a:t>
            </a:r>
            <a:r>
              <a:rPr lang="en-GB" sz="2400" i="1" dirty="0" smtClean="0">
                <a:solidFill>
                  <a:srgbClr val="FF0000"/>
                </a:solidFill>
              </a:rPr>
              <a:t/>
            </a:r>
            <a:br>
              <a:rPr lang="en-GB" sz="2400" i="1" dirty="0" smtClean="0">
                <a:solidFill>
                  <a:srgbClr val="FF0000"/>
                </a:solidFill>
              </a:rPr>
            </a:br>
            <a:r>
              <a:rPr lang="en-GB" sz="2400" i="1" dirty="0" smtClean="0">
                <a:solidFill>
                  <a:srgbClr val="FF0000"/>
                </a:solidFill>
              </a:rPr>
              <a:t> </a:t>
            </a:r>
            <a:r>
              <a:rPr lang="en-GB" sz="2400" i="1" dirty="0" smtClean="0">
                <a:solidFill>
                  <a:srgbClr val="FF0000"/>
                </a:solidFill>
              </a:rPr>
              <a:t/>
            </a:r>
            <a:br>
              <a:rPr lang="en-GB" sz="2400" i="1" dirty="0" smtClean="0">
                <a:solidFill>
                  <a:srgbClr val="FF0000"/>
                </a:solidFill>
              </a:rPr>
            </a:br>
            <a:r>
              <a:rPr lang="en-GB" sz="2400" i="1" dirty="0" smtClean="0"/>
              <a:t/>
            </a:r>
            <a:br>
              <a:rPr lang="en-GB" sz="2400" i="1" dirty="0" smtClean="0"/>
            </a:br>
            <a:r>
              <a:rPr lang="en-GB" sz="2400" i="1" dirty="0" smtClean="0"/>
              <a:t/>
            </a:r>
            <a:br>
              <a:rPr lang="en-GB" sz="2400" i="1" dirty="0" smtClean="0"/>
            </a:br>
            <a:r>
              <a:rPr lang="en-GB" sz="2400" i="1" dirty="0" smtClean="0"/>
              <a:t/>
            </a:r>
            <a:br>
              <a:rPr lang="en-GB" sz="2400" i="1" dirty="0" smtClean="0"/>
            </a:br>
            <a:r>
              <a:rPr lang="en-GB" sz="2400" i="1" dirty="0" smtClean="0"/>
              <a:t/>
            </a:r>
            <a:br>
              <a:rPr lang="en-GB" sz="2400" i="1" dirty="0" smtClean="0"/>
            </a:br>
            <a:endParaRPr lang="en-GB" sz="2400" dirty="0"/>
          </a:p>
        </p:txBody>
      </p:sp>
    </p:spTree>
  </p:cSld>
  <p:clrMapOvr>
    <a:masterClrMapping/>
  </p:clrMapOvr>
  <p:transition advTm="10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GB" sz="2800" b="1" dirty="0" smtClean="0"/>
              <a:t/>
            </a:r>
            <a:br>
              <a:rPr lang="en-GB" sz="2800" b="1" dirty="0" smtClean="0"/>
            </a:br>
            <a:r>
              <a:rPr lang="en-GB" sz="2800" b="1" dirty="0"/>
              <a:t/>
            </a:r>
            <a:br>
              <a:rPr lang="en-GB" sz="2800" b="1" dirty="0"/>
            </a:br>
            <a:r>
              <a:rPr lang="en-GB" sz="2800" b="1" dirty="0" smtClean="0"/>
              <a:t/>
            </a:r>
            <a:br>
              <a:rPr lang="en-GB" sz="2800" b="1" dirty="0" smtClean="0"/>
            </a:br>
            <a:r>
              <a:rPr lang="en-GB" sz="2800" b="1" dirty="0" smtClean="0"/>
              <a:t>Why </a:t>
            </a:r>
            <a:r>
              <a:rPr lang="en-GB" sz="2800" b="1" dirty="0"/>
              <a:t>Policy Design is Not Geared to Competitive Co-Evolution </a:t>
            </a:r>
            <a:r>
              <a:rPr lang="en-GB" sz="2800" b="1" dirty="0" smtClean="0"/>
              <a:t>? Traditional Game Theory is deficient </a:t>
            </a:r>
            <a:r>
              <a:rPr lang="en-GB" dirty="0"/>
              <a:t/>
            </a:r>
            <a:br>
              <a:rPr lang="en-GB" dirty="0"/>
            </a:br>
            <a:endParaRPr lang="en-GB" dirty="0"/>
          </a:p>
        </p:txBody>
      </p:sp>
      <p:sp>
        <p:nvSpPr>
          <p:cNvPr id="3" name="Rectangle 2"/>
          <p:cNvSpPr/>
          <p:nvPr/>
        </p:nvSpPr>
        <p:spPr>
          <a:xfrm>
            <a:off x="304800" y="2374880"/>
            <a:ext cx="8001000" cy="4893647"/>
          </a:xfrm>
          <a:prstGeom prst="rect">
            <a:avLst/>
          </a:prstGeom>
        </p:spPr>
        <p:txBody>
          <a:bodyPr wrap="square">
            <a:spAutoFit/>
          </a:bodyPr>
          <a:lstStyle/>
          <a:p>
            <a:r>
              <a:rPr lang="en-GB" dirty="0" smtClean="0"/>
              <a:t>Though </a:t>
            </a:r>
            <a:r>
              <a:rPr lang="en-GB" dirty="0"/>
              <a:t>popular with academic economists, the </a:t>
            </a:r>
            <a:r>
              <a:rPr lang="en-GB" dirty="0" err="1"/>
              <a:t>Theil</a:t>
            </a:r>
            <a:r>
              <a:rPr lang="en-GB" dirty="0"/>
              <a:t>-Tinbergen theory of policy design based on the so called Linear- Quadratic- Gaussian model of optimal control where </a:t>
            </a:r>
            <a:r>
              <a:rPr lang="en-GB" sz="2000" dirty="0">
                <a:solidFill>
                  <a:srgbClr val="FF0000"/>
                </a:solidFill>
              </a:rPr>
              <a:t>the policy maker’s targets are only buffeted by random noise rather than by </a:t>
            </a:r>
            <a:r>
              <a:rPr lang="en-GB" sz="2000" dirty="0" err="1">
                <a:solidFill>
                  <a:srgbClr val="FF0000"/>
                </a:solidFill>
              </a:rPr>
              <a:t>regulatees</a:t>
            </a:r>
            <a:r>
              <a:rPr lang="en-GB" sz="2000" dirty="0">
                <a:solidFill>
                  <a:srgbClr val="FF0000"/>
                </a:solidFill>
              </a:rPr>
              <a:t> who game the system, is of little practical use for policy design and implementation</a:t>
            </a:r>
            <a:r>
              <a:rPr lang="en-GB" dirty="0"/>
              <a:t>.  </a:t>
            </a:r>
            <a:endParaRPr lang="en-GB" dirty="0" smtClean="0"/>
          </a:p>
          <a:p>
            <a:endParaRPr lang="en-GB" dirty="0"/>
          </a:p>
          <a:p>
            <a:r>
              <a:rPr lang="en-GB" dirty="0" smtClean="0"/>
              <a:t>The </a:t>
            </a:r>
            <a:r>
              <a:rPr lang="en-GB" dirty="0"/>
              <a:t>Lucas thesis on policy design which implied that policy analysis must not be conducted as if it is a game against nature effectively overturned the traditional </a:t>
            </a:r>
            <a:r>
              <a:rPr lang="en-GB" dirty="0" err="1"/>
              <a:t>Theil</a:t>
            </a:r>
            <a:r>
              <a:rPr lang="en-GB" dirty="0"/>
              <a:t>-Tinbergen approach to policy analysis as it was traditionally done</a:t>
            </a:r>
            <a:r>
              <a:rPr lang="en-GB" dirty="0" smtClean="0"/>
              <a:t>. How was this message not taken on ?</a:t>
            </a:r>
          </a:p>
          <a:p>
            <a:endParaRPr lang="en-GB" dirty="0"/>
          </a:p>
          <a:p>
            <a:r>
              <a:rPr lang="en-GB" b="1" dirty="0"/>
              <a:t>Note, surprises or novelty production of objects not previously there is not permissible in extant game theory and hence the role of co-evolutionary arms race between regulator and </a:t>
            </a:r>
            <a:r>
              <a:rPr lang="en-GB" b="1" dirty="0" err="1"/>
              <a:t>regulatee</a:t>
            </a:r>
            <a:r>
              <a:rPr lang="en-GB" b="1" dirty="0"/>
              <a:t> is not part of the mainstream macro-economic policy setting framework</a:t>
            </a:r>
            <a:endParaRPr lang="en-GB" dirty="0" smtClean="0"/>
          </a:p>
          <a:p>
            <a:endParaRPr lang="en-GB" dirty="0"/>
          </a:p>
          <a:p>
            <a:endParaRPr lang="en-GB" dirty="0"/>
          </a:p>
        </p:txBody>
      </p:sp>
    </p:spTree>
    <p:extLst>
      <p:ext uri="{BB962C8B-B14F-4D97-AF65-F5344CB8AC3E}">
        <p14:creationId xmlns:p14="http://schemas.microsoft.com/office/powerpoint/2010/main" val="1148294234"/>
      </p:ext>
    </p:extLst>
  </p:cSld>
  <p:clrMapOvr>
    <a:masterClrMapping/>
  </p:clrMapOvr>
  <p:transition advTm="10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Recap : Flavour of ICT (Information and Communication Technology) based data driven MAFN models </a:t>
            </a:r>
            <a:endParaRPr lang="en-GB" sz="2400" dirty="0"/>
          </a:p>
        </p:txBody>
      </p:sp>
      <p:sp>
        <p:nvSpPr>
          <p:cNvPr id="3" name="Content Placeholder 2"/>
          <p:cNvSpPr>
            <a:spLocks noGrp="1"/>
          </p:cNvSpPr>
          <p:nvPr>
            <p:ph idx="1"/>
          </p:nvPr>
        </p:nvSpPr>
        <p:spPr/>
        <p:txBody>
          <a:bodyPr/>
          <a:lstStyle/>
          <a:p>
            <a:r>
              <a:rPr lang="en-GB" sz="2000" dirty="0" smtClean="0"/>
              <a:t>Mark Buchanan (Aug 2010</a:t>
            </a:r>
            <a:r>
              <a:rPr lang="en-GB" sz="2000" i="1" dirty="0" smtClean="0"/>
              <a:t>,Nature)</a:t>
            </a:r>
            <a:r>
              <a:rPr lang="en-GB" sz="2000" dirty="0" smtClean="0"/>
              <a:t> :</a:t>
            </a:r>
            <a:r>
              <a:rPr lang="en-GB" sz="2000" i="1" dirty="0" smtClean="0"/>
              <a:t> “A screen maps the world's largest financial players — banks, governments and hedge funds — as well as the web of loans, …and other legal claims that link them. High-powered computers using these enormous volumes of data run through scenarios that flush out unexpected risks. ..This morning they trigger an alarm.... </a:t>
            </a:r>
          </a:p>
          <a:p>
            <a:r>
              <a:rPr lang="en-GB" sz="2000" i="1" dirty="0" smtClean="0"/>
              <a:t>Flashing orange alerts on the screen show a cluster of US-based hedge funds has unknowingly taken large positions in similar assets. If one of the funds should have to sell assets to raise cash, the computers warn, its action could drive down the assets' value and force others to start selling their own holdings in a self-amplifying downward spiral. Many funds ..bankrupt within 30 minutes, …threatening the entire financial system. ..</a:t>
            </a:r>
          </a:p>
          <a:p>
            <a:r>
              <a:rPr lang="en-GB" sz="2000" i="1" dirty="0" smtClean="0"/>
              <a:t>Financial authorities step in to orchestrate a controlled elimination of the dangerous tangle.”</a:t>
            </a:r>
            <a:endParaRPr lang="en-GB" sz="2000" dirty="0"/>
          </a:p>
        </p:txBody>
      </p:sp>
    </p:spTree>
  </p:cSld>
  <p:clrMapOvr>
    <a:masterClrMapping/>
  </p:clrMapOvr>
  <p:transition advTm="10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b="1" dirty="0">
                <a:solidFill>
                  <a:srgbClr val="FF0000"/>
                </a:solidFill>
              </a:rPr>
              <a:t>The notion of a surprise strategy in the macro-economics literature appears in the so called Lucas surprise supply function often defined as follows:</a:t>
            </a:r>
            <a:endParaRPr lang="en-GB" sz="2400" dirty="0">
              <a:solidFill>
                <a:srgbClr val="FF0000"/>
              </a:solidFill>
            </a:endParaRPr>
          </a:p>
        </p:txBody>
      </p:sp>
      <p:sp>
        <p:nvSpPr>
          <p:cNvPr id="3" name="Rectangle 2"/>
          <p:cNvSpPr/>
          <p:nvPr/>
        </p:nvSpPr>
        <p:spPr>
          <a:xfrm>
            <a:off x="228600" y="1599486"/>
            <a:ext cx="8534400" cy="5078313"/>
          </a:xfrm>
          <a:prstGeom prst="rect">
            <a:avLst/>
          </a:prstGeom>
        </p:spPr>
        <p:txBody>
          <a:bodyPr wrap="square">
            <a:spAutoFit/>
          </a:bodyPr>
          <a:lstStyle/>
          <a:p>
            <a:r>
              <a:rPr lang="en-GB" b="1" dirty="0" smtClean="0"/>
              <a:t> </a:t>
            </a:r>
          </a:p>
          <a:p>
            <a:r>
              <a:rPr lang="en-GB" b="1" dirty="0">
                <a:solidFill>
                  <a:srgbClr val="FF0000"/>
                </a:solidFill>
                <a:latin typeface="Times New Roman"/>
                <a:ea typeface="Calibri"/>
              </a:rPr>
              <a:t>y  = y* + b( </a:t>
            </a:r>
            <a:r>
              <a:rPr lang="en-GB" b="1" dirty="0">
                <a:solidFill>
                  <a:srgbClr val="FF0000"/>
                </a:solidFill>
                <a:latin typeface="Symbol"/>
                <a:ea typeface="Calibri"/>
                <a:cs typeface="Times New Roman"/>
              </a:rPr>
              <a:t>p</a:t>
            </a:r>
            <a:r>
              <a:rPr lang="en-GB" b="1" dirty="0">
                <a:solidFill>
                  <a:srgbClr val="FF0000"/>
                </a:solidFill>
                <a:latin typeface="Times New Roman"/>
                <a:ea typeface="Calibri"/>
              </a:rPr>
              <a:t>- </a:t>
            </a:r>
            <a:r>
              <a:rPr lang="en-GB" b="1" dirty="0" err="1">
                <a:solidFill>
                  <a:srgbClr val="FF0000"/>
                </a:solidFill>
                <a:latin typeface="Symbol"/>
                <a:ea typeface="Calibri"/>
                <a:cs typeface="Times New Roman"/>
              </a:rPr>
              <a:t>p</a:t>
            </a:r>
            <a:r>
              <a:rPr lang="en-GB" b="1" dirty="0" err="1">
                <a:solidFill>
                  <a:srgbClr val="FF0000"/>
                </a:solidFill>
                <a:latin typeface="Times New Roman"/>
                <a:ea typeface="Calibri"/>
              </a:rPr>
              <a:t>e</a:t>
            </a:r>
            <a:r>
              <a:rPr lang="en-GB" b="1" dirty="0">
                <a:solidFill>
                  <a:srgbClr val="FF0000"/>
                </a:solidFill>
                <a:latin typeface="Times New Roman"/>
                <a:ea typeface="Calibri"/>
              </a:rPr>
              <a:t> ) + </a:t>
            </a:r>
            <a:r>
              <a:rPr lang="en-GB" b="1" dirty="0">
                <a:solidFill>
                  <a:srgbClr val="FF0000"/>
                </a:solidFill>
                <a:latin typeface="Symbol"/>
                <a:ea typeface="Calibri"/>
                <a:cs typeface="Times New Roman"/>
              </a:rPr>
              <a:t>e</a:t>
            </a:r>
            <a:r>
              <a:rPr lang="en-GB" b="1" dirty="0">
                <a:solidFill>
                  <a:srgbClr val="FF0000"/>
                </a:solidFill>
                <a:latin typeface="Times New Roman"/>
                <a:ea typeface="Calibri"/>
              </a:rPr>
              <a:t> . This says that output, y, will not increase beyond the natural rate, y*, unless there is ‘surprise’ inflation, (</a:t>
            </a:r>
            <a:r>
              <a:rPr lang="en-GB" b="1" dirty="0">
                <a:solidFill>
                  <a:srgbClr val="FF0000"/>
                </a:solidFill>
                <a:latin typeface="Symbol"/>
                <a:ea typeface="Calibri"/>
                <a:cs typeface="Times New Roman"/>
              </a:rPr>
              <a:t>p</a:t>
            </a:r>
            <a:r>
              <a:rPr lang="en-GB" b="1" dirty="0">
                <a:solidFill>
                  <a:srgbClr val="FF0000"/>
                </a:solidFill>
                <a:latin typeface="Times New Roman"/>
                <a:ea typeface="Calibri"/>
              </a:rPr>
              <a:t> - </a:t>
            </a:r>
            <a:r>
              <a:rPr lang="en-GB" b="1" dirty="0" err="1">
                <a:solidFill>
                  <a:srgbClr val="FF0000"/>
                </a:solidFill>
                <a:latin typeface="Symbol"/>
                <a:ea typeface="Calibri"/>
                <a:cs typeface="Times New Roman"/>
              </a:rPr>
              <a:t>p</a:t>
            </a:r>
            <a:r>
              <a:rPr lang="en-GB" b="1" dirty="0" err="1">
                <a:solidFill>
                  <a:srgbClr val="FF0000"/>
                </a:solidFill>
                <a:latin typeface="Times New Roman"/>
                <a:ea typeface="Calibri"/>
              </a:rPr>
              <a:t>e</a:t>
            </a:r>
            <a:r>
              <a:rPr lang="en-GB" b="1" dirty="0">
                <a:solidFill>
                  <a:srgbClr val="FF0000"/>
                </a:solidFill>
                <a:latin typeface="Times New Roman"/>
                <a:ea typeface="Calibri"/>
              </a:rPr>
              <a:t>) which is the prediction error from expected inflation, </a:t>
            </a:r>
            <a:r>
              <a:rPr lang="en-GB" b="1" dirty="0">
                <a:solidFill>
                  <a:srgbClr val="FF0000"/>
                </a:solidFill>
                <a:latin typeface="Symbol"/>
                <a:ea typeface="Calibri"/>
                <a:cs typeface="Times New Roman"/>
              </a:rPr>
              <a:t>p</a:t>
            </a:r>
            <a:r>
              <a:rPr lang="en-GB" b="1" dirty="0">
                <a:solidFill>
                  <a:srgbClr val="FF0000"/>
                </a:solidFill>
                <a:latin typeface="Times New Roman"/>
                <a:ea typeface="Calibri"/>
              </a:rPr>
              <a:t> e. </a:t>
            </a:r>
            <a:r>
              <a:rPr lang="en-GB" i="1" dirty="0"/>
              <a:t/>
            </a:r>
            <a:br>
              <a:rPr lang="en-GB" i="1" dirty="0"/>
            </a:br>
            <a:endParaRPr lang="en-GB" b="1" dirty="0"/>
          </a:p>
          <a:p>
            <a:r>
              <a:rPr lang="en-GB" b="1" dirty="0" smtClean="0"/>
              <a:t>The </a:t>
            </a:r>
            <a:r>
              <a:rPr lang="en-GB" b="1" dirty="0"/>
              <a:t>idea here is that the private sector contravenes the effects of anticipated inflation, viz. the neutrality result. </a:t>
            </a:r>
            <a:endParaRPr lang="en-GB" b="1" dirty="0" smtClean="0"/>
          </a:p>
          <a:p>
            <a:endParaRPr lang="en-GB" b="1" dirty="0" smtClean="0"/>
          </a:p>
          <a:p>
            <a:r>
              <a:rPr lang="en-GB" b="1" dirty="0" smtClean="0"/>
              <a:t>Hence</a:t>
            </a:r>
            <a:r>
              <a:rPr lang="en-GB" b="1" dirty="0"/>
              <a:t>, it is intuitively asserted that authorities who seek to expand output beyond the natural rate need to use surprise inflation. As surprise inflation sounds like a ‘bad’ thing to do – the objective of mainstream monetary policy became one of pre-committing authorities to a fixed rule for inflation control. </a:t>
            </a:r>
            <a:r>
              <a:rPr lang="en-GB" b="1" dirty="0" smtClean="0"/>
              <a:t/>
            </a:r>
            <a:br>
              <a:rPr lang="en-GB" b="1" dirty="0" smtClean="0"/>
            </a:br>
            <a:endParaRPr lang="en-GB" b="1" dirty="0" smtClean="0"/>
          </a:p>
          <a:p>
            <a:r>
              <a:rPr lang="en-GB" b="1" dirty="0" smtClean="0"/>
              <a:t>Bolstered </a:t>
            </a:r>
            <a:r>
              <a:rPr lang="en-GB" b="1" dirty="0"/>
              <a:t>by the so called </a:t>
            </a:r>
            <a:r>
              <a:rPr lang="en-GB" b="1" dirty="0" err="1"/>
              <a:t>Kydland</a:t>
            </a:r>
            <a:r>
              <a:rPr lang="en-GB" b="1" dirty="0"/>
              <a:t> –Prescott credibility literature.  </a:t>
            </a:r>
            <a:r>
              <a:rPr lang="en-GB" b="1" dirty="0" smtClean="0"/>
              <a:t>Pre-committing </a:t>
            </a:r>
            <a:r>
              <a:rPr lang="en-GB" b="1" dirty="0"/>
              <a:t>central bank authorities to a fixed rule was said to work as an inflation anchor and bolster credibility</a:t>
            </a:r>
            <a:r>
              <a:rPr lang="en-GB" b="1" dirty="0" smtClean="0"/>
              <a:t>. First, they </a:t>
            </a:r>
            <a:r>
              <a:rPr lang="en-GB" b="1" dirty="0" err="1" smtClean="0"/>
              <a:t>preccommited</a:t>
            </a:r>
            <a:r>
              <a:rPr lang="en-GB" b="1" dirty="0" smtClean="0"/>
              <a:t> with exchange rate pegs and famously brought down       </a:t>
            </a:r>
            <a:endParaRPr lang="en-GB" dirty="0"/>
          </a:p>
        </p:txBody>
      </p:sp>
    </p:spTree>
    <p:extLst>
      <p:ext uri="{BB962C8B-B14F-4D97-AF65-F5344CB8AC3E}">
        <p14:creationId xmlns:p14="http://schemas.microsoft.com/office/powerpoint/2010/main" val="1081382432"/>
      </p:ext>
    </p:extLst>
  </p:cSld>
  <p:clrMapOvr>
    <a:masterClrMapping/>
  </p:clrMapOvr>
  <p:transition advTm="10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A </a:t>
            </a:r>
            <a:r>
              <a:rPr lang="en-GB" sz="2400" dirty="0"/>
              <a:t>longstanding misunderstanding by macro and monetary economists of the notion of a ‘surprise’ policy strategy in the Lucas thesis on policy design</a:t>
            </a:r>
          </a:p>
        </p:txBody>
      </p:sp>
      <p:sp>
        <p:nvSpPr>
          <p:cNvPr id="3" name="Rectangle 2"/>
          <p:cNvSpPr/>
          <p:nvPr/>
        </p:nvSpPr>
        <p:spPr>
          <a:xfrm>
            <a:off x="228600" y="1724085"/>
            <a:ext cx="8153400" cy="4524315"/>
          </a:xfrm>
          <a:prstGeom prst="rect">
            <a:avLst/>
          </a:prstGeom>
        </p:spPr>
        <p:txBody>
          <a:bodyPr wrap="square">
            <a:spAutoFit/>
          </a:bodyPr>
          <a:lstStyle/>
          <a:p>
            <a:r>
              <a:rPr lang="en-GB" dirty="0" smtClean="0"/>
              <a:t>Led to </a:t>
            </a:r>
            <a:r>
              <a:rPr lang="en-GB" dirty="0"/>
              <a:t>the dominant view that good monetary policy is one where authorities are engaged in a pre-commitment strategy of fulfilling a fixed quantitative rule (see, </a:t>
            </a:r>
            <a:r>
              <a:rPr lang="en-GB" dirty="0" err="1"/>
              <a:t>Markose</a:t>
            </a:r>
            <a:r>
              <a:rPr lang="en-GB" dirty="0"/>
              <a:t>, 2005 Sections 3 and 4) rather than set up a macro-prudential framework that will enable them to co-evolve with </a:t>
            </a:r>
            <a:r>
              <a:rPr lang="en-GB" dirty="0" err="1"/>
              <a:t>regulatees</a:t>
            </a:r>
            <a:r>
              <a:rPr lang="en-GB" dirty="0"/>
              <a:t> and produce countervailing measures to keep regulatory arbitrage in check.  </a:t>
            </a:r>
            <a:endParaRPr lang="en-GB" dirty="0" smtClean="0"/>
          </a:p>
          <a:p>
            <a:endParaRPr lang="en-GB" dirty="0"/>
          </a:p>
          <a:p>
            <a:r>
              <a:rPr lang="en-GB" dirty="0" smtClean="0"/>
              <a:t>In  </a:t>
            </a:r>
            <a:r>
              <a:rPr lang="en-GB" dirty="0"/>
              <a:t>1987, Ken </a:t>
            </a:r>
            <a:r>
              <a:rPr lang="en-GB" dirty="0" err="1"/>
              <a:t>Binmore</a:t>
            </a:r>
            <a:r>
              <a:rPr lang="en-GB" dirty="0"/>
              <a:t> in </a:t>
            </a:r>
            <a:r>
              <a:rPr lang="en-GB" i="1" dirty="0"/>
              <a:t>Modelling Rational Players </a:t>
            </a:r>
            <a:r>
              <a:rPr lang="en-GB" dirty="0"/>
              <a:t>had pointed out how extant game theory cannot incorporate rule breaking contrarian structures and novelty production. The only indeterminism is randomization between two known actions as the action set is fixed and given.  </a:t>
            </a:r>
            <a:r>
              <a:rPr lang="en-GB" dirty="0" smtClean="0"/>
              <a:t/>
            </a:r>
            <a:br>
              <a:rPr lang="en-GB" dirty="0" smtClean="0"/>
            </a:br>
            <a:endParaRPr lang="en-GB" dirty="0" smtClean="0"/>
          </a:p>
          <a:p>
            <a:r>
              <a:rPr lang="en-GB" dirty="0" err="1" smtClean="0"/>
              <a:t>Binmore</a:t>
            </a:r>
            <a:r>
              <a:rPr lang="en-GB" dirty="0" smtClean="0"/>
              <a:t> </a:t>
            </a:r>
            <a:r>
              <a:rPr lang="en-GB" dirty="0"/>
              <a:t>(1987) had indicated that any strategist who upholds deterministic strategies as being optimal must answer the question “what of the Liar ?” or what of the agent who is contrarian and can negate or falsify a rule, few if any recognized the Lucas postulates are analogues of the formal conditions in mathematical logic of complex adaptive systems , </a:t>
            </a:r>
            <a:r>
              <a:rPr lang="en-GB" dirty="0" err="1"/>
              <a:t>Markose</a:t>
            </a:r>
            <a:r>
              <a:rPr lang="en-GB" dirty="0"/>
              <a:t> (2004,a). </a:t>
            </a:r>
            <a:endParaRPr lang="en-GB" dirty="0"/>
          </a:p>
        </p:txBody>
      </p:sp>
    </p:spTree>
    <p:extLst>
      <p:ext uri="{BB962C8B-B14F-4D97-AF65-F5344CB8AC3E}">
        <p14:creationId xmlns:p14="http://schemas.microsoft.com/office/powerpoint/2010/main" val="1898193388"/>
      </p:ext>
    </p:extLst>
  </p:cSld>
  <p:clrMapOvr>
    <a:masterClrMapping/>
  </p:clrMapOvr>
  <p:transition advTm="10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Who Do you Surprise ?In Math Logic your surprise the </a:t>
            </a:r>
            <a:r>
              <a:rPr lang="en-GB" sz="2000" i="1" dirty="0" smtClean="0"/>
              <a:t>Liar , the agent who will negate you if you if he can predict  your  actions</a:t>
            </a:r>
            <a:endParaRPr lang="en-GB" sz="2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600200"/>
            <a:ext cx="85344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3504966"/>
      </p:ext>
    </p:extLst>
  </p:cSld>
  <p:clrMapOvr>
    <a:masterClrMapping/>
  </p:clrMapOvr>
  <p:transition advTm="10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Despite demise of currency pegs from </a:t>
            </a:r>
            <a:r>
              <a:rPr lang="en-GB" sz="2000" dirty="0" err="1" smtClean="0"/>
              <a:t>precommitment</a:t>
            </a:r>
            <a:r>
              <a:rPr lang="en-GB" sz="2000" dirty="0" smtClean="0"/>
              <a:t> to transparent rules</a:t>
            </a:r>
            <a:r>
              <a:rPr lang="en-GB" sz="2000" dirty="0" smtClean="0">
                <a:solidFill>
                  <a:srgbClr val="FF0000"/>
                </a:solidFill>
              </a:rPr>
              <a:t>: Nothing was learnt</a:t>
            </a:r>
            <a:endParaRPr lang="en-GB" sz="2000" dirty="0">
              <a:solidFill>
                <a:srgbClr val="FF0000"/>
              </a:solidFill>
            </a:endParaRPr>
          </a:p>
        </p:txBody>
      </p:sp>
      <p:sp>
        <p:nvSpPr>
          <p:cNvPr id="3" name="Rectangle 2"/>
          <p:cNvSpPr/>
          <p:nvPr/>
        </p:nvSpPr>
        <p:spPr>
          <a:xfrm>
            <a:off x="0" y="1676400"/>
            <a:ext cx="9144000" cy="5201424"/>
          </a:xfrm>
          <a:prstGeom prst="rect">
            <a:avLst/>
          </a:prstGeom>
        </p:spPr>
        <p:txBody>
          <a:bodyPr wrap="square">
            <a:spAutoFit/>
          </a:bodyPr>
          <a:lstStyle/>
          <a:p>
            <a:r>
              <a:rPr lang="en-GB" dirty="0" smtClean="0"/>
              <a:t>The </a:t>
            </a:r>
            <a:r>
              <a:rPr lang="en-GB" dirty="0"/>
              <a:t>£-Sterling tethered to the European Exchange Rate currency peg brought </a:t>
            </a:r>
            <a:r>
              <a:rPr lang="en-GB" dirty="0" smtClean="0"/>
              <a:t>down </a:t>
            </a:r>
            <a:r>
              <a:rPr lang="en-GB" dirty="0"/>
              <a:t>by George Soros in 1992 who has openly claimed  that </a:t>
            </a:r>
            <a:r>
              <a:rPr lang="en-GB" dirty="0" smtClean="0"/>
              <a:t>insights </a:t>
            </a:r>
            <a:r>
              <a:rPr lang="en-GB" dirty="0"/>
              <a:t>from mathematical logic relating to the Cretan Liar have been served as an inchoate, though powerful, guide to his successful career as a currency speculator (see, Soros ,1995, p. 69, p.213), </a:t>
            </a:r>
            <a:endParaRPr lang="en-GB" dirty="0" smtClean="0"/>
          </a:p>
          <a:p>
            <a:endParaRPr lang="en-GB" dirty="0"/>
          </a:p>
          <a:p>
            <a:r>
              <a:rPr lang="en-GB" dirty="0" smtClean="0"/>
              <a:t>The </a:t>
            </a:r>
            <a:r>
              <a:rPr lang="en-GB" dirty="0"/>
              <a:t>development of quantitative integrative modelling tools in a strategic setting for macro-economic policy or financial product design as a replacement of macro-econometric models were all but abandoned</a:t>
            </a:r>
            <a:r>
              <a:rPr lang="en-GB" dirty="0" smtClean="0"/>
              <a:t>.</a:t>
            </a:r>
            <a:br>
              <a:rPr lang="en-GB" dirty="0" smtClean="0"/>
            </a:br>
            <a:r>
              <a:rPr lang="en-GB" dirty="0" smtClean="0"/>
              <a:t> </a:t>
            </a:r>
          </a:p>
          <a:p>
            <a:r>
              <a:rPr lang="en-GB" dirty="0" smtClean="0"/>
              <a:t>After </a:t>
            </a:r>
            <a:r>
              <a:rPr lang="en-GB" dirty="0"/>
              <a:t>the serial collapse of currency pegs globally with every one of them defended at large cost to tax payers, </a:t>
            </a:r>
            <a:r>
              <a:rPr lang="en-GB" dirty="0" err="1"/>
              <a:t>Stiglitz</a:t>
            </a:r>
            <a:r>
              <a:rPr lang="en-GB" dirty="0"/>
              <a:t> (1999, 2000) </a:t>
            </a:r>
            <a:r>
              <a:rPr lang="en-GB" sz="2000" dirty="0">
                <a:solidFill>
                  <a:srgbClr val="FF0000"/>
                </a:solidFill>
              </a:rPr>
              <a:t>critiqued the tendency for macro-policy makers to prescribe ‘optimal’ policy rules with little concern of their strategic implementation in circumstances that must realistically prevail</a:t>
            </a:r>
            <a:r>
              <a:rPr lang="en-GB" sz="2000" dirty="0" smtClean="0">
                <a:solidFill>
                  <a:srgbClr val="FF0000"/>
                </a:solidFill>
              </a:rPr>
              <a:t>.</a:t>
            </a:r>
            <a:br>
              <a:rPr lang="en-GB" sz="2000" dirty="0" smtClean="0">
                <a:solidFill>
                  <a:srgbClr val="FF0000"/>
                </a:solidFill>
              </a:rPr>
            </a:br>
            <a:endParaRPr lang="en-GB" sz="2000" dirty="0" smtClean="0">
              <a:solidFill>
                <a:srgbClr val="FF0000"/>
              </a:solidFill>
            </a:endParaRPr>
          </a:p>
          <a:p>
            <a:r>
              <a:rPr lang="en-GB" dirty="0" smtClean="0"/>
              <a:t> </a:t>
            </a:r>
            <a:r>
              <a:rPr lang="en-GB" dirty="0" err="1"/>
              <a:t>Eichengreen</a:t>
            </a:r>
            <a:r>
              <a:rPr lang="en-GB" dirty="0"/>
              <a:t>(1999) went on to break ranks with the IMF credo and with hindsight called into question what was considered </a:t>
            </a:r>
            <a:r>
              <a:rPr lang="en-GB" i="1" dirty="0"/>
              <a:t>de rigueur </a:t>
            </a:r>
            <a:r>
              <a:rPr lang="en-GB" dirty="0"/>
              <a:t>on the basis of  the very large and influential literature on the conduct of monetary policy which advocated </a:t>
            </a:r>
            <a:r>
              <a:rPr lang="en-GB" dirty="0" err="1"/>
              <a:t>precommitment</a:t>
            </a:r>
            <a:r>
              <a:rPr lang="en-GB" dirty="0"/>
              <a:t> to a transparent formalistic institution such as the currency peg.</a:t>
            </a:r>
            <a:r>
              <a:rPr lang="en-GB" dirty="0"/>
              <a:t> </a:t>
            </a:r>
            <a:endParaRPr lang="en-GB" dirty="0"/>
          </a:p>
        </p:txBody>
      </p:sp>
    </p:spTree>
    <p:extLst>
      <p:ext uri="{BB962C8B-B14F-4D97-AF65-F5344CB8AC3E}">
        <p14:creationId xmlns:p14="http://schemas.microsoft.com/office/powerpoint/2010/main" val="1000596584"/>
      </p:ext>
    </p:extLst>
  </p:cSld>
  <p:clrMapOvr>
    <a:masterClrMapping/>
  </p:clrMapOvr>
  <p:transition advTm="10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Part III : </a:t>
            </a:r>
            <a:r>
              <a:rPr lang="en-GB" sz="2800" dirty="0" smtClean="0">
                <a:solidFill>
                  <a:srgbClr val="FF0000"/>
                </a:solidFill>
              </a:rPr>
              <a:t>MAFN </a:t>
            </a:r>
            <a:r>
              <a:rPr lang="en-GB" sz="2800" dirty="0" smtClean="0"/>
              <a:t> Monitoring of Perverse Incentives from Policy</a:t>
            </a:r>
            <a:endParaRPr lang="en-GB" sz="2800" dirty="0"/>
          </a:p>
        </p:txBody>
      </p:sp>
      <p:sp>
        <p:nvSpPr>
          <p:cNvPr id="2050" name="Rectangle 2"/>
          <p:cNvSpPr>
            <a:spLocks noChangeArrowheads="1"/>
          </p:cNvSpPr>
          <p:nvPr/>
        </p:nvSpPr>
        <p:spPr bwMode="auto">
          <a:xfrm>
            <a:off x="685800" y="623578"/>
            <a:ext cx="7543800" cy="47397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GB" sz="1400" b="1"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GB" sz="1400" b="1"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GB" sz="1400" b="1"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GB" sz="1400" b="1"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GB" sz="1400" b="1"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GB" sz="1400" b="1"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GB" sz="1400" b="1"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GB" sz="1400" b="1"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Multi-Agent Financial Network (MAFN) Model of US Collateralized Debt Obligations (CDO): Regulatory Capital Arbitrage, Negative CDS Carry Trade and Systemic Risk Analysis</a:t>
            </a:r>
            <a:br>
              <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Sheri M. Markose, </a:t>
            </a: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Bewaji Oluwasegun and Simone Giansante</a:t>
            </a:r>
          </a:p>
          <a:p>
            <a:pPr lvl="0" algn="ctr"/>
            <a:r>
              <a:rPr lang="en-GB" sz="1200" b="1" i="1" dirty="0" smtClean="0">
                <a:latin typeface="Times New Roman" pitchFamily="18" charset="0"/>
                <a:cs typeface="Times New Roman" pitchFamily="18" charset="0"/>
              </a:rPr>
              <a:t>In Press </a:t>
            </a:r>
            <a:r>
              <a:rPr lang="en-GB" sz="1200" i="1" dirty="0" smtClean="0"/>
              <a:t>Chapter in book </a:t>
            </a:r>
            <a:r>
              <a:rPr lang="en-GB" sz="1200" b="1" i="1" dirty="0" smtClean="0"/>
              <a:t>Simulation in Computational Finance and Economics: Tools and Emerging Applications </a:t>
            </a:r>
            <a:r>
              <a:rPr lang="en-GB" sz="1200" i="1" dirty="0" smtClean="0"/>
              <a:t>, Edited by Serafin Martinez </a:t>
            </a:r>
            <a:r>
              <a:rPr lang="en-GB" sz="1200" dirty="0" smtClean="0"/>
              <a:t>et. al. </a:t>
            </a:r>
            <a:endParaRPr kumimoji="0" lang="en-GB" sz="1800" b="0" i="1"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304800" y="1447800"/>
            <a:ext cx="8229600" cy="2585323"/>
          </a:xfrm>
          <a:prstGeom prst="rect">
            <a:avLst/>
          </a:prstGeom>
        </p:spPr>
        <p:txBody>
          <a:bodyPr wrap="square">
            <a:spAutoFit/>
          </a:bodyPr>
          <a:lstStyle/>
          <a:p>
            <a:r>
              <a:rPr lang="en-GB" dirty="0" smtClean="0"/>
              <a:t>Based on US FDIC bank data, available to the regulator at the time, we investigate how a CDS negative carry trade combined with incentives provided by Basel II and its precursor in the US, the Joint Agencies Rule 66 Federal Regulation No. 56914 which became effective on January 1, 2002, on </a:t>
            </a:r>
            <a:r>
              <a:rPr lang="en-GB" dirty="0" smtClean="0">
                <a:solidFill>
                  <a:srgbClr val="FF0000"/>
                </a:solidFill>
              </a:rPr>
              <a:t>synthetic securitization and credit risk transfer (CRT), </a:t>
            </a:r>
            <a:r>
              <a:rPr lang="en-GB" dirty="0" smtClean="0"/>
              <a:t>led to the unsustainable trends and systemic risk</a:t>
            </a:r>
          </a:p>
          <a:p>
            <a:endParaRPr lang="en-GB" dirty="0" smtClean="0"/>
          </a:p>
          <a:p>
            <a:r>
              <a:rPr lang="en-GB" dirty="0" smtClean="0"/>
              <a:t>How did US banks accumulate so much toxic RMBS </a:t>
            </a:r>
            <a:r>
              <a:rPr lang="en-GB" i="1" dirty="0" smtClean="0">
                <a:solidFill>
                  <a:srgbClr val="FF0000"/>
                </a:solidFill>
              </a:rPr>
              <a:t>as well as </a:t>
            </a:r>
            <a:r>
              <a:rPr lang="en-GB" dirty="0" smtClean="0"/>
              <a:t>CDS on their balance sheets? </a:t>
            </a:r>
            <a:endParaRPr lang="en-GB" dirty="0"/>
          </a:p>
        </p:txBody>
      </p:sp>
    </p:spTree>
  </p:cSld>
  <p:clrMapOvr>
    <a:masterClrMapping/>
  </p:clrMapOvr>
  <p:transition advTm="10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79" name="Rectangle 31"/>
          <p:cNvSpPr>
            <a:spLocks noChangeArrowheads="1"/>
          </p:cNvSpPr>
          <p:nvPr/>
        </p:nvSpPr>
        <p:spPr bwMode="auto">
          <a:xfrm>
            <a:off x="0" y="97795"/>
            <a:ext cx="4732386"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 Partially Funded Hybrid Synthetic CDO RMBS Structure ($5 </a:t>
            </a:r>
            <a:r>
              <a:rPr kumimoji="0" lang="en-GB" sz="11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bn</a:t>
            </a: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GB" sz="1800" b="0" i="0" u="none" strike="noStrike" cap="none" normalizeH="0" baseline="0" dirty="0" smtClean="0">
              <a:ln>
                <a:noFill/>
              </a:ln>
              <a:solidFill>
                <a:schemeClr val="tx1"/>
              </a:solidFill>
              <a:effectLst/>
              <a:latin typeface="Arial" pitchFamily="34" charset="0"/>
            </a:endParaRPr>
          </a:p>
        </p:txBody>
      </p:sp>
      <p:grpSp>
        <p:nvGrpSpPr>
          <p:cNvPr id="53249" name="Canvas 1009"/>
          <p:cNvGrpSpPr>
            <a:grpSpLocks/>
          </p:cNvGrpSpPr>
          <p:nvPr/>
        </p:nvGrpSpPr>
        <p:grpSpPr bwMode="auto">
          <a:xfrm>
            <a:off x="0" y="457200"/>
            <a:ext cx="8686800" cy="3124200"/>
            <a:chOff x="0" y="0"/>
            <a:chExt cx="57315" cy="36277"/>
          </a:xfrm>
        </p:grpSpPr>
        <p:sp>
          <p:nvSpPr>
            <p:cNvPr id="53278" name="AutoShape 30"/>
            <p:cNvSpPr>
              <a:spLocks noChangeAspect="1" noChangeArrowheads="1"/>
            </p:cNvSpPr>
            <p:nvPr/>
          </p:nvSpPr>
          <p:spPr bwMode="auto">
            <a:xfrm>
              <a:off x="0" y="0"/>
              <a:ext cx="57315" cy="36277"/>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9" name="Text Box 1011"/>
            <p:cNvSpPr txBox="1">
              <a:spLocks noChangeArrowheads="1"/>
            </p:cNvSpPr>
            <p:nvPr/>
          </p:nvSpPr>
          <p:spPr bwMode="auto">
            <a:xfrm>
              <a:off x="22339" y="18669"/>
              <a:ext cx="9303" cy="577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Periodic  payment  of CDS premia</a:t>
              </a:r>
              <a:endParaRPr kumimoji="0" lang="en-US" sz="1800" b="0" i="0" u="none" strike="noStrike" cap="none" normalizeH="0" baseline="0" smtClean="0">
                <a:ln>
                  <a:noFill/>
                </a:ln>
                <a:solidFill>
                  <a:schemeClr val="tx1"/>
                </a:solidFill>
                <a:effectLst/>
                <a:latin typeface="Arial" pitchFamily="34" charset="0"/>
              </a:endParaRPr>
            </a:p>
          </p:txBody>
        </p:sp>
        <p:sp>
          <p:nvSpPr>
            <p:cNvPr id="20" name="Rectangle 1012"/>
            <p:cNvSpPr>
              <a:spLocks noChangeArrowheads="1"/>
            </p:cNvSpPr>
            <p:nvPr/>
          </p:nvSpPr>
          <p:spPr bwMode="auto">
            <a:xfrm>
              <a:off x="222" y="4953"/>
              <a:ext cx="9239" cy="2819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21" name="Text Box 1013"/>
            <p:cNvSpPr txBox="1">
              <a:spLocks noChangeArrowheads="1"/>
            </p:cNvSpPr>
            <p:nvPr/>
          </p:nvSpPr>
          <p:spPr bwMode="auto">
            <a:xfrm>
              <a:off x="946" y="6381"/>
              <a:ext cx="7759" cy="2548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Sponsoring Bank </a:t>
              </a:r>
              <a:br>
                <a:rPr kumimoji="0" lang="en-US" sz="8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br>
              <a:r>
                <a:rPr kumimoji="0" lang="en-US" sz="8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Retains  on balance sheet $5bn</a:t>
              </a:r>
              <a:br>
                <a:rPr kumimoji="0" lang="en-US" sz="8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br>
              <a:r>
                <a:rPr kumimoji="0" lang="en-US" sz="8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of Structured RMBS CDO; </a:t>
              </a:r>
              <a:endParaRPr kumimoji="0" lang="en-US" sz="600" b="0" i="0" u="none" strike="noStrike" cap="none" normalizeH="0" baseline="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Off balance sheet CDS protection purchase on funded mezzanine tranche</a:t>
              </a:r>
              <a:endParaRPr kumimoji="0" lang="en-US" sz="1800" b="0" i="0" u="none" strike="noStrike" cap="none" normalizeH="0" baseline="0" smtClean="0">
                <a:ln>
                  <a:noFill/>
                </a:ln>
                <a:solidFill>
                  <a:schemeClr val="tx1"/>
                </a:solidFill>
                <a:effectLst/>
                <a:latin typeface="Arial" pitchFamily="34" charset="0"/>
              </a:endParaRPr>
            </a:p>
          </p:txBody>
        </p:sp>
        <p:sp>
          <p:nvSpPr>
            <p:cNvPr id="22" name="Rectangle 1014"/>
            <p:cNvSpPr>
              <a:spLocks noChangeArrowheads="1"/>
            </p:cNvSpPr>
            <p:nvPr/>
          </p:nvSpPr>
          <p:spPr bwMode="auto">
            <a:xfrm>
              <a:off x="13766" y="4953"/>
              <a:ext cx="9246" cy="2700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23" name="Text Box 1015"/>
            <p:cNvSpPr txBox="1">
              <a:spLocks noChangeArrowheads="1"/>
            </p:cNvSpPr>
            <p:nvPr/>
          </p:nvSpPr>
          <p:spPr bwMode="auto">
            <a:xfrm>
              <a:off x="13823" y="4953"/>
              <a:ext cx="9246" cy="1574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$4.55bn unfunded super senior AAA</a:t>
              </a:r>
              <a:b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b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tran</a:t>
              </a:r>
              <a:r>
                <a:rPr kumimoji="0" lang="en-US" sz="1100" b="0" i="1" u="none" strike="noStrike" cap="none" normalizeH="0" baseline="0" smtClean="0">
                  <a:ln>
                    <a:noFill/>
                  </a:ln>
                  <a:solidFill>
                    <a:schemeClr val="tx1"/>
                  </a:solidFill>
                  <a:effectLst/>
                  <a:latin typeface="Arial" pitchFamily="34" charset="0"/>
                  <a:ea typeface="Calibri" pitchFamily="34" charset="0"/>
                  <a:cs typeface="Times New Roman" pitchFamily="18" charset="0"/>
                </a:rPr>
                <a:t>c</a:t>
              </a: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he (91%)</a:t>
              </a:r>
              <a:endParaRPr kumimoji="0" lang="en-US" sz="1800" b="0" i="0" u="none" strike="noStrike" cap="none" normalizeH="0" baseline="0" smtClean="0">
                <a:ln>
                  <a:noFill/>
                </a:ln>
                <a:solidFill>
                  <a:schemeClr val="tx1"/>
                </a:solidFill>
                <a:effectLst/>
                <a:latin typeface="Arial" pitchFamily="34" charset="0"/>
              </a:endParaRPr>
            </a:p>
          </p:txBody>
        </p:sp>
        <p:sp>
          <p:nvSpPr>
            <p:cNvPr id="24" name="Text Box 1016"/>
            <p:cNvSpPr txBox="1">
              <a:spLocks noChangeArrowheads="1"/>
            </p:cNvSpPr>
            <p:nvPr/>
          </p:nvSpPr>
          <p:spPr bwMode="auto">
            <a:xfrm>
              <a:off x="13823" y="18669"/>
              <a:ext cx="9246" cy="883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$400m  funded mezzanine tranche (8%)</a:t>
              </a:r>
              <a:endParaRPr kumimoji="0" lang="en-US" sz="1800" b="0" i="0" u="none" strike="noStrike" cap="none" normalizeH="0" baseline="0" smtClean="0">
                <a:ln>
                  <a:noFill/>
                </a:ln>
                <a:solidFill>
                  <a:schemeClr val="tx1"/>
                </a:solidFill>
                <a:effectLst/>
                <a:latin typeface="Arial" pitchFamily="34" charset="0"/>
              </a:endParaRPr>
            </a:p>
          </p:txBody>
        </p:sp>
        <p:sp>
          <p:nvSpPr>
            <p:cNvPr id="25" name="Text Box 1017"/>
            <p:cNvSpPr txBox="1">
              <a:spLocks noChangeArrowheads="1"/>
            </p:cNvSpPr>
            <p:nvPr/>
          </p:nvSpPr>
          <p:spPr bwMode="auto">
            <a:xfrm>
              <a:off x="13823" y="27508"/>
              <a:ext cx="9246" cy="43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$50m first loss (1%)</a:t>
              </a:r>
              <a:endParaRPr kumimoji="0" lang="en-US" sz="1800" b="0" i="0" u="none" strike="noStrike" cap="none" normalizeH="0" baseline="0" smtClean="0">
                <a:ln>
                  <a:noFill/>
                </a:ln>
                <a:solidFill>
                  <a:schemeClr val="tx1"/>
                </a:solidFill>
                <a:effectLst/>
                <a:latin typeface="Arial" pitchFamily="34" charset="0"/>
              </a:endParaRPr>
            </a:p>
          </p:txBody>
        </p:sp>
        <p:sp>
          <p:nvSpPr>
            <p:cNvPr id="26" name="Text Box 1018"/>
            <p:cNvSpPr txBox="1">
              <a:spLocks noChangeArrowheads="1"/>
            </p:cNvSpPr>
            <p:nvPr/>
          </p:nvSpPr>
          <p:spPr bwMode="auto">
            <a:xfrm>
              <a:off x="34397" y="20701"/>
              <a:ext cx="7989" cy="530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SPV / CDO Trust</a:t>
              </a:r>
              <a:endParaRPr kumimoji="0" lang="en-US" sz="1800" b="0" i="0" u="none" strike="noStrike" cap="none" normalizeH="0" baseline="0" smtClean="0">
                <a:ln>
                  <a:noFill/>
                </a:ln>
                <a:solidFill>
                  <a:schemeClr val="tx1"/>
                </a:solidFill>
                <a:effectLst/>
                <a:latin typeface="Arial" pitchFamily="34" charset="0"/>
              </a:endParaRPr>
            </a:p>
          </p:txBody>
        </p:sp>
        <p:sp>
          <p:nvSpPr>
            <p:cNvPr id="29" name="Text Box 1019"/>
            <p:cNvSpPr txBox="1">
              <a:spLocks noChangeArrowheads="1"/>
            </p:cNvSpPr>
            <p:nvPr/>
          </p:nvSpPr>
          <p:spPr bwMode="auto">
            <a:xfrm>
              <a:off x="38277" y="13385"/>
              <a:ext cx="10205" cy="470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$100m Junior CLN tranche</a:t>
              </a:r>
              <a:endParaRPr kumimoji="0" lang="en-US" sz="1800" b="0" i="0" u="none" strike="noStrike" cap="none" normalizeH="0" baseline="0" smtClean="0">
                <a:ln>
                  <a:noFill/>
                </a:ln>
                <a:solidFill>
                  <a:schemeClr val="tx1"/>
                </a:solidFill>
                <a:effectLst/>
                <a:latin typeface="Arial" pitchFamily="34" charset="0"/>
              </a:endParaRPr>
            </a:p>
          </p:txBody>
        </p:sp>
        <p:sp>
          <p:nvSpPr>
            <p:cNvPr id="30" name="Text Box 1020"/>
            <p:cNvSpPr txBox="1">
              <a:spLocks noChangeArrowheads="1"/>
            </p:cNvSpPr>
            <p:nvPr/>
          </p:nvSpPr>
          <p:spPr bwMode="auto">
            <a:xfrm>
              <a:off x="26523" y="13290"/>
              <a:ext cx="10205" cy="47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$300m senior CLN tranche</a:t>
              </a:r>
              <a:endParaRPr kumimoji="0" lang="en-US" sz="1800" b="0" i="0" u="none" strike="noStrike" cap="none" normalizeH="0" baseline="0" smtClean="0">
                <a:ln>
                  <a:noFill/>
                </a:ln>
                <a:solidFill>
                  <a:schemeClr val="tx1"/>
                </a:solidFill>
                <a:effectLst/>
                <a:latin typeface="Arial" pitchFamily="34" charset="0"/>
              </a:endParaRPr>
            </a:p>
          </p:txBody>
        </p:sp>
        <p:sp>
          <p:nvSpPr>
            <p:cNvPr id="31" name="Text Box 1021"/>
            <p:cNvSpPr txBox="1">
              <a:spLocks noChangeArrowheads="1"/>
            </p:cNvSpPr>
            <p:nvPr/>
          </p:nvSpPr>
          <p:spPr bwMode="auto">
            <a:xfrm>
              <a:off x="31642" y="31572"/>
              <a:ext cx="13684" cy="47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High Grade US Treasury (collateral)</a:t>
              </a:r>
              <a:endParaRPr kumimoji="0" lang="en-US" sz="1800" b="0" i="0" u="none" strike="noStrike" cap="none" normalizeH="0" baseline="0" smtClean="0">
                <a:ln>
                  <a:noFill/>
                </a:ln>
                <a:solidFill>
                  <a:schemeClr val="tx1"/>
                </a:solidFill>
                <a:effectLst/>
                <a:latin typeface="Arial" pitchFamily="34" charset="0"/>
              </a:endParaRPr>
            </a:p>
          </p:txBody>
        </p:sp>
        <p:sp>
          <p:nvSpPr>
            <p:cNvPr id="32" name="AutoShape 1022"/>
            <p:cNvSpPr>
              <a:spLocks noChangeShapeType="1"/>
            </p:cNvSpPr>
            <p:nvPr/>
          </p:nvSpPr>
          <p:spPr bwMode="auto">
            <a:xfrm flipH="1">
              <a:off x="22758" y="25069"/>
              <a:ext cx="11532" cy="7"/>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a:p>
          </p:txBody>
        </p:sp>
        <p:sp>
          <p:nvSpPr>
            <p:cNvPr id="33" name="AutoShape 1023"/>
            <p:cNvSpPr>
              <a:spLocks noChangeShapeType="1"/>
            </p:cNvSpPr>
            <p:nvPr/>
          </p:nvSpPr>
          <p:spPr bwMode="auto">
            <a:xfrm>
              <a:off x="23082" y="22383"/>
              <a:ext cx="11100" cy="7"/>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a:p>
          </p:txBody>
        </p:sp>
        <p:sp>
          <p:nvSpPr>
            <p:cNvPr id="34" name="AutoShape 1024"/>
            <p:cNvSpPr>
              <a:spLocks noChangeShapeType="1"/>
            </p:cNvSpPr>
            <p:nvPr/>
          </p:nvSpPr>
          <p:spPr bwMode="auto">
            <a:xfrm flipH="1" flipV="1">
              <a:off x="38347" y="19202"/>
              <a:ext cx="45" cy="1499"/>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 name="AutoShape 1025"/>
            <p:cNvSpPr>
              <a:spLocks noChangeShapeType="1"/>
            </p:cNvSpPr>
            <p:nvPr/>
          </p:nvSpPr>
          <p:spPr bwMode="auto">
            <a:xfrm>
              <a:off x="31629" y="19202"/>
              <a:ext cx="11754" cy="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 name="AutoShape 1026"/>
            <p:cNvSpPr>
              <a:spLocks noChangeShapeType="1"/>
            </p:cNvSpPr>
            <p:nvPr/>
          </p:nvSpPr>
          <p:spPr bwMode="auto">
            <a:xfrm flipV="1">
              <a:off x="31623" y="17995"/>
              <a:ext cx="6" cy="1207"/>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a:p>
          </p:txBody>
        </p:sp>
        <p:sp>
          <p:nvSpPr>
            <p:cNvPr id="38" name="AutoShape 1027"/>
            <p:cNvSpPr>
              <a:spLocks noChangeShapeType="1"/>
            </p:cNvSpPr>
            <p:nvPr/>
          </p:nvSpPr>
          <p:spPr bwMode="auto">
            <a:xfrm flipV="1">
              <a:off x="43376" y="18091"/>
              <a:ext cx="7" cy="1117"/>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a:p>
          </p:txBody>
        </p:sp>
        <p:sp>
          <p:nvSpPr>
            <p:cNvPr id="39" name="AutoShape 1028"/>
            <p:cNvSpPr>
              <a:spLocks noChangeShapeType="1"/>
            </p:cNvSpPr>
            <p:nvPr/>
          </p:nvSpPr>
          <p:spPr bwMode="auto">
            <a:xfrm>
              <a:off x="31629" y="10274"/>
              <a:ext cx="11754" cy="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 name="AutoShape 1029"/>
            <p:cNvSpPr>
              <a:spLocks noChangeShapeType="1"/>
            </p:cNvSpPr>
            <p:nvPr/>
          </p:nvSpPr>
          <p:spPr bwMode="auto">
            <a:xfrm>
              <a:off x="31623" y="10058"/>
              <a:ext cx="6" cy="323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 name="AutoShape 1030"/>
            <p:cNvSpPr>
              <a:spLocks noChangeShapeType="1"/>
            </p:cNvSpPr>
            <p:nvPr/>
          </p:nvSpPr>
          <p:spPr bwMode="auto">
            <a:xfrm>
              <a:off x="43370" y="10166"/>
              <a:ext cx="6" cy="323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 name="AutoShape 1031"/>
            <p:cNvSpPr>
              <a:spLocks noChangeShapeType="1"/>
            </p:cNvSpPr>
            <p:nvPr/>
          </p:nvSpPr>
          <p:spPr bwMode="auto">
            <a:xfrm>
              <a:off x="43383" y="10280"/>
              <a:ext cx="8718"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 name="AutoShape 1032"/>
            <p:cNvSpPr>
              <a:spLocks noChangeShapeType="1"/>
            </p:cNvSpPr>
            <p:nvPr/>
          </p:nvSpPr>
          <p:spPr bwMode="auto">
            <a:xfrm>
              <a:off x="52101" y="10280"/>
              <a:ext cx="0" cy="1306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AutoShape 1033"/>
            <p:cNvSpPr>
              <a:spLocks noChangeShapeType="1"/>
            </p:cNvSpPr>
            <p:nvPr/>
          </p:nvSpPr>
          <p:spPr bwMode="auto">
            <a:xfrm flipH="1">
              <a:off x="42386" y="23348"/>
              <a:ext cx="9715" cy="7"/>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a:p>
          </p:txBody>
        </p:sp>
        <p:sp>
          <p:nvSpPr>
            <p:cNvPr id="45" name="AutoShape 1034"/>
            <p:cNvSpPr>
              <a:spLocks noChangeShapeType="1"/>
            </p:cNvSpPr>
            <p:nvPr/>
          </p:nvSpPr>
          <p:spPr bwMode="auto">
            <a:xfrm>
              <a:off x="38392" y="26009"/>
              <a:ext cx="95" cy="5563"/>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a:p>
          </p:txBody>
        </p:sp>
        <p:sp>
          <p:nvSpPr>
            <p:cNvPr id="46" name="Text Box 1035"/>
            <p:cNvSpPr txBox="1">
              <a:spLocks noChangeArrowheads="1"/>
            </p:cNvSpPr>
            <p:nvPr/>
          </p:nvSpPr>
          <p:spPr bwMode="auto">
            <a:xfrm>
              <a:off x="23837" y="26282"/>
              <a:ext cx="12065" cy="391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Credit Event: Notional less  recovery rate  </a:t>
              </a:r>
              <a:endParaRPr kumimoji="0" lang="en-US" sz="1800" b="0" i="0" u="none" strike="noStrike" cap="none" normalizeH="0" baseline="0" smtClean="0">
                <a:ln>
                  <a:noFill/>
                </a:ln>
                <a:solidFill>
                  <a:schemeClr val="tx1"/>
                </a:solidFill>
                <a:effectLst/>
                <a:latin typeface="Arial" pitchFamily="34" charset="0"/>
              </a:endParaRPr>
            </a:p>
          </p:txBody>
        </p:sp>
        <p:sp>
          <p:nvSpPr>
            <p:cNvPr id="47" name="Text Box 1036"/>
            <p:cNvSpPr txBox="1">
              <a:spLocks noChangeArrowheads="1"/>
            </p:cNvSpPr>
            <p:nvPr/>
          </p:nvSpPr>
          <p:spPr bwMode="auto">
            <a:xfrm>
              <a:off x="39287" y="26282"/>
              <a:ext cx="15278" cy="284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Proceeds from CLN sale</a:t>
              </a:r>
              <a:endParaRPr kumimoji="0" lang="en-US" sz="1800" b="0" i="0" u="none" strike="noStrike" cap="none" normalizeH="0" baseline="0" smtClean="0">
                <a:ln>
                  <a:noFill/>
                </a:ln>
                <a:solidFill>
                  <a:schemeClr val="tx1"/>
                </a:solidFill>
                <a:effectLst/>
                <a:latin typeface="Arial" pitchFamily="34" charset="0"/>
              </a:endParaRPr>
            </a:p>
          </p:txBody>
        </p:sp>
        <p:sp>
          <p:nvSpPr>
            <p:cNvPr id="48" name="Text Box 1037"/>
            <p:cNvSpPr txBox="1">
              <a:spLocks noChangeArrowheads="1"/>
            </p:cNvSpPr>
            <p:nvPr/>
          </p:nvSpPr>
          <p:spPr bwMode="auto">
            <a:xfrm>
              <a:off x="26987" y="3581"/>
              <a:ext cx="17831" cy="530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Investors of Credit Linked Notes  (CLNs)</a:t>
              </a:r>
              <a:endParaRPr kumimoji="0" lang="en-US" sz="1800" b="0" i="0" u="none" strike="noStrike" cap="none" normalizeH="0" baseline="0" smtClean="0">
                <a:ln>
                  <a:noFill/>
                </a:ln>
                <a:solidFill>
                  <a:schemeClr val="tx1"/>
                </a:solidFill>
                <a:effectLst/>
                <a:latin typeface="Arial" pitchFamily="34" charset="0"/>
              </a:endParaRPr>
            </a:p>
          </p:txBody>
        </p:sp>
        <p:sp>
          <p:nvSpPr>
            <p:cNvPr id="49" name="AutoShape 1040"/>
            <p:cNvSpPr>
              <a:spLocks noChangeShapeType="1"/>
            </p:cNvSpPr>
            <p:nvPr/>
          </p:nvSpPr>
          <p:spPr bwMode="auto">
            <a:xfrm>
              <a:off x="35902" y="8890"/>
              <a:ext cx="7" cy="139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53292" name="Rectangle 44"/>
          <p:cNvSpPr>
            <a:spLocks noChangeArrowheads="1"/>
          </p:cNvSpPr>
          <p:nvPr/>
        </p:nvSpPr>
        <p:spPr bwMode="auto">
          <a:xfrm>
            <a:off x="0" y="5867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Source:</a:t>
            </a:r>
            <a:r>
              <a:rPr kumimoji="0" lang="en-GB" sz="1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GB"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Adapted from OCC Bulletin 99-43a: Capital Interpretations Synthetic Collateralized Loan Obligations</a:t>
            </a:r>
            <a:r>
              <a:rPr kumimoji="0" lang="en-GB" sz="1000" b="0" i="0" u="sng" strike="noStrike" cap="none" normalizeH="0" baseline="30000" dirty="0" smtClean="0">
                <a:ln>
                  <a:noFill/>
                </a:ln>
                <a:solidFill>
                  <a:srgbClr val="800080"/>
                </a:solidFill>
                <a:effectLst/>
                <a:latin typeface="Arial" pitchFamily="34" charset="0"/>
                <a:ea typeface="Calibri" pitchFamily="34" charset="0"/>
                <a:cs typeface="Times New Roman" pitchFamily="18" charset="0"/>
                <a:hlinkClick r:id=""/>
              </a:rPr>
              <a:t>[</a:t>
            </a:r>
            <a:r>
              <a:rPr kumimoji="0" lang="en-GB" sz="1000" b="0" i="0" u="sng" strike="noStrike" cap="none" normalizeH="0" baseline="30000" dirty="0" smtClean="0" bmk="">
                <a:ln>
                  <a:noFill/>
                </a:ln>
                <a:solidFill>
                  <a:srgbClr val="800080"/>
                </a:solidFill>
                <a:effectLst/>
                <a:latin typeface="Arial" pitchFamily="34" charset="0"/>
                <a:ea typeface="Calibri" pitchFamily="34" charset="0"/>
                <a:cs typeface="Times New Roman" pitchFamily="18" charset="0"/>
                <a:hlinkClick r:id=""/>
              </a:rPr>
              <a:t>1]</a:t>
            </a:r>
            <a:r>
              <a:rPr kumimoji="0" lang="en-GB"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en-GB"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en-GB"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en-GB"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en-GB"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CLN : Credit linked note. </a:t>
            </a:r>
            <a:endParaRPr kumimoji="0" lang="en-GB" sz="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what follows we will assume a 20% risk weight for the senior tranche and a zero risk weight for the funded mezzanine tranche.</a:t>
            </a:r>
            <a:endParaRPr kumimoji="0" lang="en-GB" sz="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itchFamily="34" charset="0"/>
              </a:rPr>
              <a:t/>
            </a:r>
            <a:br>
              <a:rPr kumimoji="0" lang="en-GB" sz="1800" b="0" i="0" u="none" strike="noStrike" cap="none" normalizeH="0" baseline="0" dirty="0" smtClean="0">
                <a:ln>
                  <a:noFill/>
                </a:ln>
                <a:solidFill>
                  <a:schemeClr val="tx1"/>
                </a:solidFill>
                <a:effectLst/>
                <a:latin typeface="Arial" pitchFamily="34" charset="0"/>
              </a:rPr>
            </a:br>
            <a:endParaRPr kumimoji="0" lang="en-GB" sz="1800" b="0" i="0" u="none" strike="noStrike" cap="none" normalizeH="0" baseline="0" dirty="0" smtClean="0">
              <a:ln>
                <a:noFill/>
              </a:ln>
              <a:solidFill>
                <a:schemeClr val="tx1"/>
              </a:solidFill>
              <a:effectLst/>
              <a:latin typeface="Arial" pitchFamily="34" charset="0"/>
            </a:endParaRPr>
          </a:p>
        </p:txBody>
      </p:sp>
      <p:sp>
        <p:nvSpPr>
          <p:cNvPr id="53293" name="Rectangle 45"/>
          <p:cNvSpPr>
            <a:spLocks noChangeArrowheads="1"/>
          </p:cNvSpPr>
          <p:nvPr/>
        </p:nvSpPr>
        <p:spPr bwMode="auto">
          <a:xfrm>
            <a:off x="0" y="5403850"/>
            <a:ext cx="3017838" cy="6350"/>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53294" name="Rectangle 46"/>
          <p:cNvSpPr>
            <a:spLocks noChangeArrowheads="1"/>
          </p:cNvSpPr>
          <p:nvPr/>
        </p:nvSpPr>
        <p:spPr bwMode="auto">
          <a:xfrm>
            <a:off x="0" y="6172200"/>
            <a:ext cx="9144000" cy="457200"/>
          </a:xfrm>
          <a:prstGeom prst="rect">
            <a:avLst/>
          </a:prstGeom>
          <a:noFill/>
          <a:ln w="9525">
            <a:noFill/>
            <a:miter lim="800000"/>
            <a:headEnd/>
            <a:tailEnd/>
          </a:ln>
          <a:effectLst/>
        </p:spPr>
        <p:txBody>
          <a:bodyPr vert="horz" wrap="none" lIns="457056" tIns="152352" rIns="91440" bIns="38088"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900" b="1" i="0" u="sng" strike="noStrike" cap="none" normalizeH="0" baseline="30000" dirty="0" smtClean="0">
                <a:ln>
                  <a:noFill/>
                </a:ln>
                <a:solidFill>
                  <a:srgbClr val="800080"/>
                </a:solidFill>
                <a:effectLst/>
                <a:latin typeface="Arial" pitchFamily="34" charset="0"/>
                <a:ea typeface="Times New Roman" pitchFamily="18" charset="0"/>
                <a:cs typeface="Times New Roman" pitchFamily="18" charset="0"/>
                <a:hlinkClick r:id=""/>
              </a:rPr>
              <a:t>[</a:t>
            </a:r>
            <a:r>
              <a:rPr kumimoji="0" lang="en-US" sz="900" b="1" i="0" u="sng" strike="noStrike" cap="none" normalizeH="0" baseline="30000" dirty="0" smtClean="0" bmk="">
                <a:ln>
                  <a:noFill/>
                </a:ln>
                <a:solidFill>
                  <a:srgbClr val="800080"/>
                </a:solidFill>
                <a:effectLst/>
                <a:latin typeface="Arial" pitchFamily="34" charset="0"/>
                <a:ea typeface="Times New Roman" pitchFamily="18" charset="0"/>
                <a:cs typeface="Times New Roman" pitchFamily="18" charset="0"/>
                <a:hlinkClick r:id=""/>
              </a:rPr>
              <a:t>1]</a:t>
            </a:r>
            <a:r>
              <a:rPr kumimoji="0" lang="en-US" sz="9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9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related document is  </a:t>
            </a:r>
            <a:r>
              <a:rPr kumimoji="0" lang="en-US" sz="9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a:rPr>
              <a:t>Capital Interpretations Synthetic </a:t>
            </a:r>
            <a:r>
              <a:rPr kumimoji="0" lang="en-US" sz="9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hlinkClick r:id="rId2"/>
              </a:rPr>
              <a:t>Collaterized</a:t>
            </a:r>
            <a:r>
              <a:rPr kumimoji="0" lang="en-US" sz="9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a:rPr>
              <a:t> Loan Obligations</a:t>
            </a:r>
            <a:r>
              <a:rPr kumimoji="0" lang="en-US" sz="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a:t>
            </a:r>
            <a:endParaRPr kumimoji="0" lang="en-US" sz="13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9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http://www.occ.treas.gov/news-issuances/bulletins/1999/bulletin-1999-43.html </a:t>
            </a:r>
            <a:endParaRPr kumimoji="0" lang="en-GB" sz="1800" b="0" i="0" u="none" strike="noStrike" cap="none" normalizeH="0" baseline="0" dirty="0" smtClean="0">
              <a:ln>
                <a:noFill/>
              </a:ln>
              <a:solidFill>
                <a:schemeClr val="tx1"/>
              </a:solidFill>
              <a:effectLst/>
              <a:latin typeface="Arial" pitchFamily="34" charset="0"/>
            </a:endParaRPr>
          </a:p>
        </p:txBody>
      </p:sp>
      <p:sp>
        <p:nvSpPr>
          <p:cNvPr id="37" name="Rectangle 36"/>
          <p:cNvSpPr/>
          <p:nvPr/>
        </p:nvSpPr>
        <p:spPr>
          <a:xfrm>
            <a:off x="0" y="3581400"/>
            <a:ext cx="8610600" cy="1754326"/>
          </a:xfrm>
          <a:prstGeom prst="rect">
            <a:avLst/>
          </a:prstGeom>
        </p:spPr>
        <p:txBody>
          <a:bodyPr wrap="square">
            <a:spAutoFit/>
          </a:bodyPr>
          <a:lstStyle/>
          <a:p>
            <a:r>
              <a:rPr lang="en-GB" dirty="0" smtClean="0"/>
              <a:t>In a synthetic CDO, the tranches are held as assets on bank balance sheets and the bank buys CDS protection for the mezzanine tranche.  The </a:t>
            </a:r>
            <a:r>
              <a:rPr lang="en-GB" dirty="0" err="1" smtClean="0"/>
              <a:t>premia</a:t>
            </a:r>
            <a:r>
              <a:rPr lang="en-GB" dirty="0" smtClean="0"/>
              <a:t> on the CDS is paid to a SPV which also raises funds by issuing credit linked notes.  These funds are invested in low risk treasury bonds which when liquidated should cover full notional value of the mezzanine tranche should the bank sustain losses on it. Hence, there is zero risk weight on this fully funded tranche.</a:t>
            </a:r>
            <a:endParaRPr lang="en-GB" dirty="0"/>
          </a:p>
        </p:txBody>
      </p:sp>
    </p:spTree>
  </p:cSld>
  <p:clrMapOvr>
    <a:masterClrMapping/>
  </p:clrMapOvr>
  <p:transition advTm="10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335832"/>
            <a:ext cx="8917826" cy="146193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As seen from Figure 3, even in 2009 Q2 a substantial sum of £88.56 </a:t>
            </a:r>
            <a:r>
              <a:rPr kumimoji="0" lang="en-GB" sz="1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bn</a:t>
            </a:r>
            <a:r>
              <a:rPr kumimoji="0" lang="en-GB"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 CDS protection was purchased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for regulatory capital purposes by  reporting FDIC US banks.  Bulk</a:t>
            </a:r>
            <a:r>
              <a:rPr kumimoji="0" lang="en-GB" sz="1600" b="0"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of it by JP Morgan</a:t>
            </a:r>
            <a:r>
              <a:rPr kumimoji="0" lang="en-GB" sz="11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r>
            <a:br>
              <a:rPr kumimoji="0" lang="en-GB" sz="11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en-GB" sz="11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r>
            <a:br>
              <a:rPr kumimoji="0" lang="en-GB" sz="11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endParaRPr kumimoji="0" lang="en-GB" sz="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3: Purchased CDS protection that is recognized as a guarantee for regulatory capital purposes by the Top 5 Banks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 All Reporting Banks 2009Q2 to 2010Q2 </a:t>
            </a:r>
            <a:r>
              <a:rPr kumimoji="0" lang="en-GB" sz="11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hlinkClick r:id=""/>
              </a:rPr>
              <a:t>[</a:t>
            </a:r>
            <a:r>
              <a:rPr kumimoji="0" lang="en-GB" sz="1100" b="1" i="0" u="none" strike="noStrike" cap="none" normalizeH="0" baseline="30000" dirty="0" smtClean="0" bmk="">
                <a:ln>
                  <a:noFill/>
                </a:ln>
                <a:solidFill>
                  <a:schemeClr val="tx1"/>
                </a:solidFill>
                <a:effectLst/>
                <a:latin typeface="Times New Roman" pitchFamily="18" charset="0"/>
                <a:ea typeface="Calibri" pitchFamily="34" charset="0"/>
                <a:cs typeface="Times New Roman" pitchFamily="18" charset="0"/>
                <a:hlinkClick r:id=""/>
              </a:rPr>
              <a:t>1]</a:t>
            </a:r>
            <a:endParaRPr kumimoji="0" lang="en-GB" sz="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endParaRPr>
          </a:p>
        </p:txBody>
      </p:sp>
      <p:graphicFrame>
        <p:nvGraphicFramePr>
          <p:cNvPr id="3" name="Object 37"/>
          <p:cNvGraphicFramePr>
            <a:graphicFrameLocks noChangeAspect="1"/>
          </p:cNvGraphicFramePr>
          <p:nvPr/>
        </p:nvGraphicFramePr>
        <p:xfrm>
          <a:off x="914400" y="1447800"/>
          <a:ext cx="6000750" cy="3581400"/>
        </p:xfrm>
        <a:graphic>
          <a:graphicData uri="http://schemas.openxmlformats.org/drawingml/2006/chart">
            <c:chart xmlns:c="http://schemas.openxmlformats.org/drawingml/2006/chart" xmlns:r="http://schemas.openxmlformats.org/officeDocument/2006/relationships" r:id="rId2"/>
          </a:graphicData>
        </a:graphic>
      </p:graphicFrame>
      <p:sp>
        <p:nvSpPr>
          <p:cNvPr id="1027" name="Rectangle 3"/>
          <p:cNvSpPr>
            <a:spLocks noChangeArrowheads="1"/>
          </p:cNvSpPr>
          <p:nvPr/>
        </p:nvSpPr>
        <p:spPr bwMode="auto">
          <a:xfrm>
            <a:off x="0" y="4602540"/>
            <a:ext cx="1670650" cy="156966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GB" sz="1000" b="1" dirty="0" smtClean="0">
              <a:solidFill>
                <a:srgbClr val="000000"/>
              </a:solidFill>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GB" sz="1000" b="1" dirty="0" smtClean="0">
              <a:solidFill>
                <a:srgbClr val="000000"/>
              </a:solidFill>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Source: </a:t>
            </a:r>
            <a:r>
              <a:rPr kumimoji="0" lang="en-GB" sz="1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FDIC Call Reports  </a:t>
            </a:r>
            <a:endParaRPr kumimoji="0" lang="en-GB" sz="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itchFamily="34" charset="0"/>
              </a:rPr>
              <a:t/>
            </a:r>
            <a:br>
              <a:rPr kumimoji="0" lang="en-GB" sz="1800" b="0" i="0" u="none" strike="noStrike" cap="none" normalizeH="0" baseline="0" dirty="0" smtClean="0">
                <a:ln>
                  <a:noFill/>
                </a:ln>
                <a:solidFill>
                  <a:schemeClr val="tx1"/>
                </a:solidFill>
                <a:effectLst/>
                <a:latin typeface="Arial" pitchFamily="34" charset="0"/>
              </a:rPr>
            </a:br>
            <a:endParaRPr kumimoji="0" lang="en-GB" sz="1800" b="0" i="0" u="none" strike="noStrike" cap="none" normalizeH="0" baseline="0" dirty="0" smtClean="0">
              <a:ln>
                <a:noFill/>
              </a:ln>
              <a:solidFill>
                <a:schemeClr val="tx1"/>
              </a:solidFill>
              <a:effectLst/>
              <a:latin typeface="Arial" pitchFamily="34" charset="0"/>
            </a:endParaRPr>
          </a:p>
        </p:txBody>
      </p:sp>
      <p:sp>
        <p:nvSpPr>
          <p:cNvPr id="1028" name="Rectangle 4"/>
          <p:cNvSpPr>
            <a:spLocks noChangeArrowheads="1"/>
          </p:cNvSpPr>
          <p:nvPr/>
        </p:nvSpPr>
        <p:spPr bwMode="auto">
          <a:xfrm>
            <a:off x="0" y="5861050"/>
            <a:ext cx="3017838" cy="6350"/>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029" name="Rectangle 5"/>
          <p:cNvSpPr>
            <a:spLocks noChangeArrowheads="1"/>
          </p:cNvSpPr>
          <p:nvPr/>
        </p:nvSpPr>
        <p:spPr bwMode="auto">
          <a:xfrm>
            <a:off x="0" y="6019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hlinkClick r:id=""/>
              </a:rPr>
              <a:t>[</a:t>
            </a:r>
            <a:r>
              <a:rPr kumimoji="0" lang="en-GB" sz="900" b="0" i="0" u="none" strike="noStrike" cap="none" normalizeH="0" baseline="30000" dirty="0" smtClean="0" bmk="">
                <a:ln>
                  <a:noFill/>
                </a:ln>
                <a:solidFill>
                  <a:schemeClr val="tx1"/>
                </a:solidFill>
                <a:effectLst/>
                <a:latin typeface="Times New Roman" pitchFamily="18" charset="0"/>
                <a:ea typeface="Calibri" pitchFamily="34" charset="0"/>
                <a:cs typeface="Times New Roman" pitchFamily="18" charset="0"/>
                <a:hlinkClick r:id=""/>
              </a:rPr>
              <a:t>1]</a:t>
            </a:r>
            <a:r>
              <a:rPr kumimoji="0" lang="en-GB" sz="9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The FDIC Call Report code for this is RCFDG404. </a:t>
            </a:r>
            <a:endParaRPr kumimoji="0" lang="en-GB"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Tm="10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Only 33-38 FDIC FIs involved in both CDS and </a:t>
            </a:r>
            <a:r>
              <a:rPr lang="en-GB" sz="2000" dirty="0" err="1" smtClean="0"/>
              <a:t>RMBS:Agent</a:t>
            </a:r>
            <a:r>
              <a:rPr lang="en-GB" sz="2000" dirty="0" smtClean="0"/>
              <a:t> based model takes the savings  in equity capital by taking on CDS cover on balance sheet RMBS and compares it to the cost of buying CDS cover (Table below shows the tranches for which CDS </a:t>
            </a:r>
            <a:r>
              <a:rPr lang="en-GB" sz="2000" dirty="0" err="1" smtClean="0"/>
              <a:t>arb</a:t>
            </a:r>
            <a:r>
              <a:rPr lang="en-GB" sz="2000" dirty="0" smtClean="0"/>
              <a:t> is lucrative )</a:t>
            </a:r>
            <a:endParaRPr lang="en-GB" sz="2000" dirty="0"/>
          </a:p>
        </p:txBody>
      </p:sp>
      <p:pic>
        <p:nvPicPr>
          <p:cNvPr id="48130" name="Picture 2"/>
          <p:cNvPicPr>
            <a:picLocks noChangeAspect="1" noChangeArrowheads="1"/>
          </p:cNvPicPr>
          <p:nvPr/>
        </p:nvPicPr>
        <p:blipFill>
          <a:blip r:embed="rId2" cstate="print"/>
          <a:srcRect/>
          <a:stretch>
            <a:fillRect/>
          </a:stretch>
        </p:blipFill>
        <p:spPr bwMode="auto">
          <a:xfrm>
            <a:off x="609600" y="2197100"/>
            <a:ext cx="7315200" cy="3594100"/>
          </a:xfrm>
          <a:prstGeom prst="rect">
            <a:avLst/>
          </a:prstGeom>
          <a:noFill/>
          <a:ln w="9525">
            <a:noFill/>
            <a:miter lim="800000"/>
            <a:headEnd/>
            <a:tailEnd/>
          </a:ln>
          <a:effectLst/>
        </p:spPr>
      </p:pic>
    </p:spTree>
  </p:cSld>
  <p:clrMapOvr>
    <a:masterClrMapping/>
  </p:clrMapOvr>
  <p:transition advTm="10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4" name="Picture 4"/>
          <p:cNvPicPr>
            <a:picLocks noChangeAspect="1" noChangeArrowheads="1"/>
          </p:cNvPicPr>
          <p:nvPr/>
        </p:nvPicPr>
        <p:blipFill>
          <a:blip r:embed="rId2" cstate="print"/>
          <a:srcRect/>
          <a:stretch>
            <a:fillRect/>
          </a:stretch>
        </p:blipFill>
        <p:spPr bwMode="auto">
          <a:xfrm>
            <a:off x="457200" y="152400"/>
            <a:ext cx="8229599" cy="6078538"/>
          </a:xfrm>
          <a:prstGeom prst="rect">
            <a:avLst/>
          </a:prstGeom>
          <a:noFill/>
          <a:ln w="9525">
            <a:noFill/>
            <a:miter lim="800000"/>
            <a:headEnd/>
            <a:tailEnd/>
          </a:ln>
          <a:effectLst/>
        </p:spPr>
      </p:pic>
    </p:spTree>
  </p:cSld>
  <p:clrMapOvr>
    <a:masterClrMapping/>
  </p:clrMapOvr>
  <p:transition advTm="10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212586"/>
            <a:ext cx="8717899"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10:  Actual (FDIC Data) and Simulated Results for Banks’ Holdings of RMBS Assets (2006Q1- 2007Q3)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Note the unleveraged RMBS graph</a:t>
            </a:r>
            <a:r>
              <a:rPr kumimoji="0" lang="en-GB" sz="1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appears as shadow along the $630 </a:t>
            </a:r>
            <a:r>
              <a:rPr kumimoji="0" lang="en-GB" sz="1400" b="1"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bn</a:t>
            </a:r>
            <a:r>
              <a:rPr kumimoji="0" lang="en-GB" sz="1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mark .  All the RMBS accumulated from 2006Q3 – 2007 Q1 lost all of its value by 2007 Q3</a:t>
            </a: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endParaRPr kumimoji="0" lang="en-GB" sz="1800" b="0" i="0" u="none" strike="noStrike" cap="none" normalizeH="0" baseline="0" dirty="0" smtClean="0">
              <a:ln>
                <a:noFill/>
              </a:ln>
              <a:solidFill>
                <a:schemeClr val="tx1"/>
              </a:solidFill>
              <a:effectLst/>
              <a:latin typeface="Arial" pitchFamily="34" charset="0"/>
            </a:endParaRPr>
          </a:p>
        </p:txBody>
      </p:sp>
      <p:graphicFrame>
        <p:nvGraphicFramePr>
          <p:cNvPr id="3" name="Chart 2"/>
          <p:cNvGraphicFramePr/>
          <p:nvPr/>
        </p:nvGraphicFramePr>
        <p:xfrm>
          <a:off x="0" y="609600"/>
          <a:ext cx="8991600" cy="6019800"/>
        </p:xfrm>
        <a:graphic>
          <a:graphicData uri="http://schemas.openxmlformats.org/drawingml/2006/chart">
            <c:chart xmlns:c="http://schemas.openxmlformats.org/drawingml/2006/chart" xmlns:r="http://schemas.openxmlformats.org/officeDocument/2006/relationships" r:id="rId2"/>
          </a:graphicData>
        </a:graphic>
      </p:graphicFrame>
      <p:sp>
        <p:nvSpPr>
          <p:cNvPr id="43011" name="Rectangle 3"/>
          <p:cNvSpPr>
            <a:spLocks noChangeArrowheads="1"/>
          </p:cNvSpPr>
          <p:nvPr/>
        </p:nvSpPr>
        <p:spPr bwMode="auto">
          <a:xfrm>
            <a:off x="0" y="40957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1"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r>
            <a:br>
              <a:rPr kumimoji="0" lang="en-GB" sz="1100" b="0" i="1"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br>
            <a:r>
              <a:rPr kumimoji="0" lang="en-GB" sz="1100" b="0" i="1"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r>
            <a:br>
              <a:rPr kumimoji="0" lang="en-GB" sz="1100" b="0" i="1"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br>
            <a:endParaRPr kumimoji="0" lang="en-GB" sz="1800" b="0" i="0" u="none" strike="noStrike" cap="none" normalizeH="0" baseline="0" smtClean="0">
              <a:ln>
                <a:noFill/>
              </a:ln>
              <a:solidFill>
                <a:schemeClr val="tx1"/>
              </a:solidFill>
              <a:effectLst/>
              <a:latin typeface="Arial" pitchFamily="34" charset="0"/>
            </a:endParaRPr>
          </a:p>
        </p:txBody>
      </p:sp>
    </p:spTree>
  </p:cSld>
  <p:clrMapOvr>
    <a:masterClrMapping/>
  </p:clrMapOvr>
  <p:transition advTm="10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solidFill>
                  <a:srgbClr val="FF0000"/>
                </a:solidFill>
              </a:rPr>
              <a:t>Unfortunately, such enabling technologies of advanced ICT economies, have yet to be harnessed for economic analysis and systemic risk monitoring</a:t>
            </a:r>
            <a:endParaRPr lang="en-GB" sz="2400" dirty="0">
              <a:solidFill>
                <a:srgbClr val="FF0000"/>
              </a:solidFill>
            </a:endParaRPr>
          </a:p>
        </p:txBody>
      </p:sp>
      <p:sp>
        <p:nvSpPr>
          <p:cNvPr id="3" name="Rectangle 2"/>
          <p:cNvSpPr/>
          <p:nvPr/>
        </p:nvSpPr>
        <p:spPr>
          <a:xfrm>
            <a:off x="0" y="1647885"/>
            <a:ext cx="8915400" cy="5632311"/>
          </a:xfrm>
          <a:prstGeom prst="rect">
            <a:avLst/>
          </a:prstGeom>
        </p:spPr>
        <p:txBody>
          <a:bodyPr wrap="square">
            <a:spAutoFit/>
          </a:bodyPr>
          <a:lstStyle/>
          <a:p>
            <a:r>
              <a:rPr lang="en-GB" dirty="0" smtClean="0"/>
              <a:t> IBM MIDAS project (</a:t>
            </a:r>
            <a:r>
              <a:rPr lang="en-GB" dirty="0" err="1" smtClean="0"/>
              <a:t>Balakrishnan</a:t>
            </a:r>
            <a:r>
              <a:rPr lang="en-GB" dirty="0" smtClean="0"/>
              <a:t> et. al. 2010) and the EC grant FP6 -034270-2  project of Markose and Giansante (see </a:t>
            </a:r>
            <a:r>
              <a:rPr lang="en-GB" i="1" dirty="0" smtClean="0"/>
              <a:t>ACEfinmod</a:t>
            </a:r>
            <a:r>
              <a:rPr lang="en-GB" dirty="0" smtClean="0"/>
              <a:t>.com) are software technologies being developed for (US centric) large scale firm level financial database driven models for systemic risk analysis</a:t>
            </a:r>
          </a:p>
          <a:p>
            <a:r>
              <a:rPr lang="en-GB" dirty="0" smtClean="0"/>
              <a:t>Reserve Bank of India   April 2011- April 2014 Project automating bilateral financial data with MAFN visualization and monitoring (Consultant Markose/Giansante)</a:t>
            </a:r>
          </a:p>
          <a:p>
            <a:endParaRPr lang="en-GB" dirty="0" smtClean="0"/>
          </a:p>
          <a:p>
            <a:r>
              <a:rPr lang="en-GB" dirty="0" smtClean="0">
                <a:solidFill>
                  <a:srgbClr val="FF0000"/>
                </a:solidFill>
              </a:rPr>
              <a:t>Agent based computational economics or ACE </a:t>
            </a:r>
            <a:r>
              <a:rPr lang="en-GB" dirty="0" smtClean="0"/>
              <a:t>(acronym coined by Leigh Tesfatsion,  Tesfatsion and Judd, 2006 ) is based on object oriented programming that can produce agents that are both inanimate (</a:t>
            </a:r>
            <a:r>
              <a:rPr lang="en-GB" dirty="0" err="1" smtClean="0"/>
              <a:t>eg</a:t>
            </a:r>
            <a:r>
              <a:rPr lang="en-GB" dirty="0" smtClean="0"/>
              <a:t>. repositories of data bases) as well as behavioural agents capable of varying degrees of computational intelligence. These range from fixed rules to fully adaptive agents representing real world entities (such as banks or consumers) in artificial environments which can be replicas of, for instance, the financial system.</a:t>
            </a:r>
          </a:p>
          <a:p>
            <a:endParaRPr lang="en-GB" dirty="0" smtClean="0"/>
          </a:p>
          <a:p>
            <a:r>
              <a:rPr lang="en-GB" dirty="0" smtClean="0"/>
              <a:t>New computational and simulation based methodologies to track bank balance sheet and off balance sheet activity of financial intermediaries in response to changes in regulatory policy and also due to competitive co-evolutionary pressures to grow market share.</a:t>
            </a:r>
          </a:p>
          <a:p>
            <a:endParaRPr lang="en-GB" dirty="0" smtClean="0"/>
          </a:p>
        </p:txBody>
      </p:sp>
    </p:spTree>
  </p:cSld>
  <p:clrMapOvr>
    <a:masterClrMapping/>
  </p:clrMapOvr>
  <p:transition advTm="10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294618"/>
            <a:ext cx="8233344" cy="104644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GB" sz="1100" b="1"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12  Using the financial</a:t>
            </a:r>
            <a:r>
              <a:rPr kumimoji="0" lang="en-GB" sz="11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network </a:t>
            </a:r>
            <a:r>
              <a:rPr kumimoji="0" lang="en-GB" sz="1100" b="1"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visualizer</a:t>
            </a:r>
            <a:r>
              <a:rPr kumimoji="0" lang="en-GB" sz="11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GB" sz="11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Empirically Constructed CDS Network for US Banks and US Non-Banks(Triangle):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Empirical Small </a:t>
            </a:r>
            <a:r>
              <a:rPr lang="en-GB" sz="1100" b="1" dirty="0" smtClean="0">
                <a:latin typeface="Times New Roman" pitchFamily="18" charset="0"/>
                <a:ea typeface="Calibri" pitchFamily="34" charset="0"/>
                <a:cs typeface="Times New Roman" pitchFamily="18" charset="0"/>
              </a:rPr>
              <a:t>W</a:t>
            </a: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orld initial network (FDIC Call Report Data</a:t>
            </a:r>
            <a:r>
              <a:rPr kumimoji="0" lang="en-GB" sz="11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GB"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of 2008 Q4) </a:t>
            </a:r>
            <a:endParaRPr kumimoji="0" lang="en-GB" sz="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endParaRPr>
          </a:p>
        </p:txBody>
      </p:sp>
      <p:pic>
        <p:nvPicPr>
          <p:cNvPr id="54273" name="Picture 1" descr="graph"/>
          <p:cNvPicPr>
            <a:picLocks noChangeAspect="1" noChangeArrowheads="1"/>
          </p:cNvPicPr>
          <p:nvPr/>
        </p:nvPicPr>
        <p:blipFill>
          <a:blip r:embed="rId2" cstate="print"/>
          <a:srcRect/>
          <a:stretch>
            <a:fillRect/>
          </a:stretch>
        </p:blipFill>
        <p:spPr bwMode="auto">
          <a:xfrm>
            <a:off x="0" y="819150"/>
            <a:ext cx="4724400" cy="3219450"/>
          </a:xfrm>
          <a:prstGeom prst="rect">
            <a:avLst/>
          </a:prstGeom>
          <a:noFill/>
        </p:spPr>
      </p:pic>
      <p:sp>
        <p:nvSpPr>
          <p:cNvPr id="54275" name="Rectangle 3"/>
          <p:cNvSpPr>
            <a:spLocks noChangeArrowheads="1"/>
          </p:cNvSpPr>
          <p:nvPr/>
        </p:nvSpPr>
        <p:spPr bwMode="auto">
          <a:xfrm>
            <a:off x="0" y="4146545"/>
            <a:ext cx="9144000" cy="17081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Source:</a:t>
            </a:r>
            <a:r>
              <a:rPr kumimoji="0" lang="en-GB" sz="1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Markose </a:t>
            </a:r>
            <a:r>
              <a:rPr kumimoji="0" lang="en-GB" sz="1000"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et. al. </a:t>
            </a:r>
            <a:r>
              <a:rPr kumimoji="0" lang="en-GB" sz="1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(2010)</a:t>
            </a:r>
            <a:br>
              <a:rPr kumimoji="0" lang="en-GB" sz="1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br>
            <a:r>
              <a:rPr kumimoji="0" lang="en-GB" sz="1100" b="0" i="0" u="none" strike="noStrike" cap="none" normalizeH="0" baseline="0" dirty="0" smtClean="0">
                <a:ln>
                  <a:noFill/>
                </a:ln>
                <a:solidFill>
                  <a:schemeClr val="tx1"/>
                </a:solidFill>
                <a:effectLst/>
                <a:latin typeface="Arial" pitchFamily="34" charset="0"/>
                <a:ea typeface="Calibri" pitchFamily="34" charset="0"/>
              </a:rPr>
              <a:t> Using the Tier 1 capital reported in by these banks in the FDIC call reports, we find that default of any of the top 5 banks based on their bilaterally netted fair value CDS obligations will result typically in the failure of those banks that are highly interconnected amongst themselves.  </a:t>
            </a:r>
            <a:r>
              <a:rPr kumimoji="0" lang="en-GB"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The contagion stops at this point with it being confined to the top hierarchy (as shown in Figure 13)</a:t>
            </a:r>
            <a:r>
              <a:rPr kumimoji="0" lang="en-GB"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but</a:t>
            </a:r>
            <a:r>
              <a:rPr kumimoji="0" lang="en-GB"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in the spirit of being too interconnected to fail, the top banks (black nodes in Figure 13) are brought down when any other member</a:t>
            </a:r>
            <a: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GB"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of this group</a:t>
            </a:r>
            <a: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GB"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collapses.  Clearly, the implicit socialized losses of capital from bank failure with such a topological concentration of counterparties with high CDS market share is very large as top banks also account for some 43% of Tier 1 capital ($430 </a:t>
            </a:r>
            <a:r>
              <a:rPr kumimoji="0" lang="en-GB" sz="11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bn</a:t>
            </a:r>
            <a:r>
              <a:rPr kumimoji="0" lang="en-GB"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of the 26 banks in the sample . </a:t>
            </a:r>
            <a: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r>
            <a:b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br>
            <a: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r>
            <a:br>
              <a:rPr kumimoji="0" lang="en-GB"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br>
            <a:endParaRPr kumimoji="0" lang="en-GB" sz="1800" b="0" i="0" u="none" strike="noStrike" cap="none" normalizeH="0" baseline="0" dirty="0" smtClean="0">
              <a:ln>
                <a:noFill/>
              </a:ln>
              <a:solidFill>
                <a:schemeClr val="tx1"/>
              </a:solidFill>
              <a:effectLst/>
              <a:latin typeface="Arial" pitchFamily="34" charset="0"/>
            </a:endParaRPr>
          </a:p>
        </p:txBody>
      </p:sp>
      <p:sp>
        <p:nvSpPr>
          <p:cNvPr id="5427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smtClean="0">
                <a:ln>
                  <a:noFill/>
                </a:ln>
                <a:solidFill>
                  <a:schemeClr val="tx1"/>
                </a:solidFill>
                <a:effectLst/>
                <a:latin typeface="Times New Roman" pitchFamily="18" charset="0"/>
                <a:ea typeface="SimSun" charset="-122"/>
                <a:cs typeface="Times New Roman" pitchFamily="18" charset="0"/>
              </a:rPr>
              <a:t>Figure 13</a:t>
            </a:r>
            <a:r>
              <a:rPr kumimoji="0" lang="en-GB" sz="1100" b="0" i="0" u="none" strike="noStrike" cap="none" normalizeH="0" baseline="0" smtClean="0">
                <a:ln>
                  <a:noFill/>
                </a:ln>
                <a:solidFill>
                  <a:schemeClr val="tx1"/>
                </a:solidFill>
                <a:effectLst/>
                <a:latin typeface="Times New Roman" pitchFamily="18" charset="0"/>
                <a:ea typeface="SimSun" charset="-122"/>
                <a:cs typeface="Times New Roman" pitchFamily="18" charset="0"/>
              </a:rPr>
              <a:t> </a:t>
            </a:r>
            <a:r>
              <a:rPr kumimoji="0" lang="en-GB" sz="1100" b="1" i="0" u="none" strike="noStrike" cap="none" normalizeH="0" baseline="0" smtClean="0">
                <a:ln>
                  <a:noFill/>
                </a:ln>
                <a:solidFill>
                  <a:schemeClr val="tx1"/>
                </a:solidFill>
                <a:effectLst/>
                <a:latin typeface="Times New Roman" pitchFamily="18" charset="0"/>
                <a:ea typeface="SimSun" charset="-122"/>
                <a:cs typeface="Times New Roman" pitchFamily="18" charset="0"/>
              </a:rPr>
              <a:t>: Instability propagation in Clustered CDS Network </a:t>
            </a:r>
            <a:endParaRPr kumimoji="0" lang="en-GB" sz="1800" b="0" i="0" u="none" strike="noStrike" cap="none" normalizeH="0" baseline="0" smtClean="0">
              <a:ln>
                <a:noFill/>
              </a:ln>
              <a:solidFill>
                <a:schemeClr val="tx1"/>
              </a:solidFill>
              <a:effectLst/>
              <a:latin typeface="Arial" pitchFamily="34" charset="0"/>
            </a:endParaRPr>
          </a:p>
        </p:txBody>
      </p:sp>
      <p:pic>
        <p:nvPicPr>
          <p:cNvPr id="54276" name="Picture 1" descr="cluster_contagion"/>
          <p:cNvPicPr>
            <a:picLocks noChangeAspect="1" noChangeArrowheads="1"/>
          </p:cNvPicPr>
          <p:nvPr/>
        </p:nvPicPr>
        <p:blipFill>
          <a:blip r:embed="rId3" cstate="print"/>
          <a:srcRect/>
          <a:stretch>
            <a:fillRect/>
          </a:stretch>
        </p:blipFill>
        <p:spPr bwMode="auto">
          <a:xfrm>
            <a:off x="4124325" y="457200"/>
            <a:ext cx="4714875" cy="2076450"/>
          </a:xfrm>
          <a:prstGeom prst="rect">
            <a:avLst/>
          </a:prstGeom>
          <a:noFill/>
        </p:spPr>
      </p:pic>
      <p:sp>
        <p:nvSpPr>
          <p:cNvPr id="54278" name="Rectangle 6"/>
          <p:cNvSpPr>
            <a:spLocks noChangeArrowheads="1"/>
          </p:cNvSpPr>
          <p:nvPr/>
        </p:nvSpPr>
        <p:spPr bwMode="auto">
          <a:xfrm>
            <a:off x="5562600" y="2886388"/>
            <a:ext cx="2971800" cy="7232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NB: Black nodes denote failed banks with successive concentric circles denoting the q-steps of the knock on effects.  Here q is 1.  </a:t>
            </a:r>
            <a:r>
              <a:rPr kumimoji="0" lang="en-GB" sz="10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Source:</a:t>
            </a:r>
            <a:r>
              <a:rPr kumimoji="0" lang="en-GB" sz="1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Markose </a:t>
            </a:r>
            <a:r>
              <a:rPr kumimoji="0" lang="en-GB" sz="1000"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et. al. </a:t>
            </a:r>
            <a:r>
              <a:rPr kumimoji="0" lang="en-GB" sz="1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(2010)</a:t>
            </a:r>
            <a:r>
              <a:rPr kumimoji="0" lang="en-GB"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GB"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Tm="10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Concluding Remarks </a:t>
            </a:r>
            <a:endParaRPr lang="en-GB" dirty="0"/>
          </a:p>
        </p:txBody>
      </p:sp>
      <p:sp>
        <p:nvSpPr>
          <p:cNvPr id="3" name="Rectangle 2"/>
          <p:cNvSpPr/>
          <p:nvPr/>
        </p:nvSpPr>
        <p:spPr>
          <a:xfrm>
            <a:off x="533400" y="1295400"/>
            <a:ext cx="8077200" cy="5632311"/>
          </a:xfrm>
          <a:prstGeom prst="rect">
            <a:avLst/>
          </a:prstGeom>
        </p:spPr>
        <p:txBody>
          <a:bodyPr wrap="square">
            <a:spAutoFit/>
          </a:bodyPr>
          <a:lstStyle/>
          <a:p>
            <a:r>
              <a:rPr lang="en-GB" dirty="0" smtClean="0"/>
              <a:t>• </a:t>
            </a:r>
            <a:r>
              <a:rPr lang="en-GB" b="1" dirty="0" smtClean="0"/>
              <a:t>Policy Design and Systemic Risk from Complexity and Networks Perspective: S</a:t>
            </a:r>
            <a:r>
              <a:rPr lang="en-GB" dirty="0" smtClean="0"/>
              <a:t>ocio-economic system failures arise from a disparity between the pursuit of local interest and those needed for overall stability of the system. </a:t>
            </a:r>
          </a:p>
          <a:p>
            <a:r>
              <a:rPr lang="en-GB" dirty="0" smtClean="0"/>
              <a:t>Fallacies of composition arise due to a lack of visualization tools that can give a holistic picture of the system not just in terms of disparate individuals or in a simplistic aggregation of them to one agent (the preferred method of extant macro-economics)  </a:t>
            </a:r>
          </a:p>
          <a:p>
            <a:r>
              <a:rPr lang="en-GB" dirty="0" smtClean="0"/>
              <a:t>A networks and complexity  perspective gives a unified picture of system stability in terms of well known monetary and financial tools to do with capital, reserves, collateral, margins and find these get eroded by the pursuit of regulatory arbitrage or perverse incentives from policy. </a:t>
            </a:r>
          </a:p>
          <a:p>
            <a:r>
              <a:rPr lang="en-GB" dirty="0" smtClean="0"/>
              <a:t>As competitive co-evolution in the form of strategic innovative behaviour between firms, and firms as </a:t>
            </a:r>
            <a:r>
              <a:rPr lang="en-GB" dirty="0" err="1" smtClean="0"/>
              <a:t>regulatees</a:t>
            </a:r>
            <a:r>
              <a:rPr lang="en-GB" dirty="0" smtClean="0"/>
              <a:t> and the regulator should make this the centre piece of robust design frameworks. </a:t>
            </a:r>
          </a:p>
          <a:p>
            <a:r>
              <a:rPr lang="en-GB" dirty="0" smtClean="0"/>
              <a:t>Vigilance is mandatory by the regulator to detect regulatory arbitrage or for perverse incentives from policy. </a:t>
            </a:r>
          </a:p>
          <a:p>
            <a:r>
              <a:rPr lang="en-GB" dirty="0" smtClean="0"/>
              <a:t>Network structures of complex systems due to local efficiency drives will typically display </a:t>
            </a:r>
            <a:r>
              <a:rPr lang="en-GB" dirty="0" err="1" smtClean="0"/>
              <a:t>supercriticality</a:t>
            </a:r>
            <a:r>
              <a:rPr lang="en-GB" dirty="0" smtClean="0"/>
              <a:t> often manifest in a small world networks structure with tiered central hubs which are </a:t>
            </a:r>
            <a:r>
              <a:rPr lang="en-GB" i="1" dirty="0" smtClean="0"/>
              <a:t>too interconnected to fail</a:t>
            </a:r>
            <a:r>
              <a:rPr lang="en-GB" dirty="0" smtClean="0"/>
              <a:t>. </a:t>
            </a:r>
            <a:endParaRPr lang="en-GB" dirty="0"/>
          </a:p>
        </p:txBody>
      </p:sp>
    </p:spTree>
  </p:cSld>
  <p:clrMapOvr>
    <a:masterClrMapping/>
  </p:clrMapOvr>
  <p:transition advTm="10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1800" dirty="0" smtClean="0"/>
              <a:t> •</a:t>
            </a:r>
            <a:r>
              <a:rPr lang="en-GB" sz="1800" b="1" dirty="0" smtClean="0"/>
              <a:t>Threats from Inflation Misconceived</a:t>
            </a:r>
            <a:r>
              <a:rPr lang="en-GB" sz="1800" dirty="0" smtClean="0"/>
              <a:t>: In advanced cashless economies, the structural changes in monetary aggregates have meant that that the payments component of money has shrunk drastically leaving ‘inside’ private credit creation to dominate</a:t>
            </a:r>
            <a:endParaRPr lang="en-GB" dirty="0"/>
          </a:p>
        </p:txBody>
      </p:sp>
      <p:sp>
        <p:nvSpPr>
          <p:cNvPr id="3" name="Rectangle 2"/>
          <p:cNvSpPr/>
          <p:nvPr/>
        </p:nvSpPr>
        <p:spPr>
          <a:xfrm>
            <a:off x="152400" y="1905000"/>
            <a:ext cx="8686800" cy="4801314"/>
          </a:xfrm>
          <a:prstGeom prst="rect">
            <a:avLst/>
          </a:prstGeom>
        </p:spPr>
        <p:txBody>
          <a:bodyPr wrap="square">
            <a:spAutoFit/>
          </a:bodyPr>
          <a:lstStyle/>
          <a:p>
            <a:r>
              <a:rPr lang="en-GB" dirty="0" smtClean="0"/>
              <a:t>This appears to imply that monetary policy influencing interest rates and bank reserves can only contract or expand private credit creation (subject to Keynesian liquidity trap conditions when banks hoard money rather than lend it) and generate asset prices bubbles with little or no impact on inflation on the CPI index. As Marimon </a:t>
            </a:r>
            <a:r>
              <a:rPr lang="en-GB" i="1" dirty="0" smtClean="0"/>
              <a:t>et. al.</a:t>
            </a:r>
            <a:r>
              <a:rPr lang="en-GB" dirty="0" smtClean="0"/>
              <a:t> (1997) have pointed out, central banking elites in developed countries appear to have a vested interest in not finding out to what extent changes in payment habits which have substituted away from cash have curbed inflation. </a:t>
            </a:r>
          </a:p>
          <a:p>
            <a:endParaRPr lang="en-GB" dirty="0" smtClean="0"/>
          </a:p>
          <a:p>
            <a:r>
              <a:rPr lang="en-GB" dirty="0" smtClean="0"/>
              <a:t>The imbalance in economy in  due to decades long disintermediation from real investment and from the fuelling of assets bubbles requires nothing short of a Marshall Plan and direct reconstruction. </a:t>
            </a:r>
          </a:p>
          <a:p>
            <a:endParaRPr lang="en-GB" dirty="0" smtClean="0"/>
          </a:p>
          <a:p>
            <a:r>
              <a:rPr lang="en-GB" dirty="0" smtClean="0"/>
              <a:t>In BRICs, the large cash based payments systems still harbour old style inflationary pressures well captured by crude quantity theory of model which revolves around transactions demand for money and the proportionality between inflation rate, cash in circulation and growth in monetary base.  Take cash out of circulation for transactions and speed up </a:t>
            </a:r>
            <a:endParaRPr lang="en-GB" dirty="0"/>
          </a:p>
        </p:txBody>
      </p:sp>
    </p:spTree>
  </p:cSld>
  <p:clrMapOvr>
    <a:masterClrMapping/>
  </p:clrMapOvr>
  <p:transition advTm="10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t>•Checks and Balances on Negative Externalities from Leverage:</a:t>
            </a:r>
            <a:endParaRPr lang="en-GB" sz="2800" dirty="0"/>
          </a:p>
        </p:txBody>
      </p:sp>
      <p:sp>
        <p:nvSpPr>
          <p:cNvPr id="3" name="Rectangle 2"/>
          <p:cNvSpPr/>
          <p:nvPr/>
        </p:nvSpPr>
        <p:spPr>
          <a:xfrm>
            <a:off x="609600" y="2133599"/>
            <a:ext cx="8001000" cy="4524315"/>
          </a:xfrm>
          <a:prstGeom prst="rect">
            <a:avLst/>
          </a:prstGeom>
        </p:spPr>
        <p:txBody>
          <a:bodyPr wrap="square">
            <a:spAutoFit/>
          </a:bodyPr>
          <a:lstStyle/>
          <a:p>
            <a:r>
              <a:rPr lang="en-GB" dirty="0" smtClean="0"/>
              <a:t>Monetary and financial infrastructure is a public good which is ultimately underpinned by fiat money backed by tax revenues of a government. The need to control negative externalities that arise from over use/supply by individual entities whether they are private or governmental agencies is the only legitimate economic argument against self-regulation. </a:t>
            </a:r>
          </a:p>
          <a:p>
            <a:endParaRPr lang="en-GB" dirty="0" smtClean="0"/>
          </a:p>
          <a:p>
            <a:r>
              <a:rPr lang="en-GB" dirty="0" smtClean="0"/>
              <a:t>I have designed a </a:t>
            </a:r>
            <a:r>
              <a:rPr lang="en-GB" dirty="0" err="1" smtClean="0"/>
              <a:t>Pigou</a:t>
            </a:r>
            <a:r>
              <a:rPr lang="en-GB" dirty="0" smtClean="0"/>
              <a:t> Tax for financial intermediaries in terms of their eigenvector  centrality so that they internalize their costs of failure </a:t>
            </a:r>
          </a:p>
          <a:p>
            <a:endParaRPr lang="en-GB" dirty="0" smtClean="0"/>
          </a:p>
          <a:p>
            <a:r>
              <a:rPr lang="en-GB" dirty="0" smtClean="0"/>
              <a:t>At the heart of the negative externalities problem is the need to ‘cap’ the production of an economic activity. The design of institutional constraints on fiat money and private debt based fractional systems are not different from managing environmental negative externalities where the balance between growth and sustainability has to be designed artificially or evolved by trial and error. Extant pricing models for credit risk are unable to price in the ‘clean up’ costs entailed in systemic risk leading to chronic </a:t>
            </a:r>
            <a:r>
              <a:rPr lang="en-GB" dirty="0" err="1" smtClean="0"/>
              <a:t>underpricing</a:t>
            </a:r>
            <a:r>
              <a:rPr lang="en-GB" dirty="0" smtClean="0"/>
              <a:t>. </a:t>
            </a:r>
            <a:endParaRPr lang="en-GB" dirty="0"/>
          </a:p>
        </p:txBody>
      </p:sp>
    </p:spTree>
  </p:cSld>
  <p:clrMapOvr>
    <a:masterClrMapping/>
  </p:clrMapOvr>
  <p:transition advTm="10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
            </a:r>
            <a:r>
              <a:rPr lang="en-GB" sz="2400" b="1" dirty="0" smtClean="0"/>
              <a:t>Credit Default Swaps as Credit Risk </a:t>
            </a:r>
            <a:r>
              <a:rPr lang="en-GB" sz="2400" b="1" dirty="0" err="1" smtClean="0"/>
              <a:t>Mitigant</a:t>
            </a:r>
            <a:r>
              <a:rPr lang="en-GB" sz="2400" b="1" dirty="0" smtClean="0"/>
              <a:t> in Fractional Systems of Credit Creation</a:t>
            </a:r>
            <a:r>
              <a:rPr lang="en-GB" sz="2400" dirty="0" smtClean="0"/>
              <a:t>:</a:t>
            </a:r>
            <a:endParaRPr lang="en-GB" sz="2400" dirty="0"/>
          </a:p>
        </p:txBody>
      </p:sp>
      <p:sp>
        <p:nvSpPr>
          <p:cNvPr id="3" name="Rectangle 2"/>
          <p:cNvSpPr/>
          <p:nvPr/>
        </p:nvSpPr>
        <p:spPr>
          <a:xfrm>
            <a:off x="76200" y="1295400"/>
            <a:ext cx="8458200" cy="3508653"/>
          </a:xfrm>
          <a:prstGeom prst="rect">
            <a:avLst/>
          </a:prstGeom>
        </p:spPr>
        <p:txBody>
          <a:bodyPr wrap="square">
            <a:spAutoFit/>
          </a:bodyPr>
          <a:lstStyle/>
          <a:p>
            <a:endParaRPr lang="en-GB" dirty="0" smtClean="0"/>
          </a:p>
          <a:p>
            <a:r>
              <a:rPr lang="en-GB" dirty="0" smtClean="0"/>
              <a:t>The role of credit default swaps to substitute bank capital in the Basel II and III framework adds to the instability of fractional systems of credit generation. The role of capital is to mitigate the leverage impact while the use of credit derivatives will have an endemic tendency, fully justifiable at an individual level as a hedge, to multiply it in a pyramid of derivatives on derivatives. </a:t>
            </a:r>
            <a:r>
              <a:rPr lang="en-GB" sz="2000" dirty="0" smtClean="0">
                <a:solidFill>
                  <a:srgbClr val="FF0000"/>
                </a:solidFill>
              </a:rPr>
              <a:t>I recommend that the Basel II and III provision for capital reduction on bank assets from the use of CDS guarantees cover should be discontinued. </a:t>
            </a:r>
          </a:p>
          <a:p>
            <a:endParaRPr lang="en-GB" dirty="0" smtClean="0"/>
          </a:p>
          <a:p>
            <a:r>
              <a:rPr lang="en-GB" dirty="0" smtClean="0"/>
              <a:t>Banks should be left free to seek unfunded CDS cover for bank assets </a:t>
            </a:r>
            <a:r>
              <a:rPr lang="en-GB" i="1" dirty="0" smtClean="0"/>
              <a:t>without</a:t>
            </a:r>
            <a:r>
              <a:rPr lang="en-GB" dirty="0" smtClean="0"/>
              <a:t> the incentive of capital reduction and leverage. Indeed, this may enhance price discovery role of the CDS market</a:t>
            </a:r>
            <a:endParaRPr lang="en-GB" dirty="0"/>
          </a:p>
        </p:txBody>
      </p:sp>
    </p:spTree>
  </p:cSld>
  <p:clrMapOvr>
    <a:masterClrMapping/>
  </p:clrMapOvr>
  <p:transition advTm="10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Perverse Incentives from Risk Weighting of Capital to be Monitored : It Encourages Race to the bottom and unless it is made countercyclical it is a key reason for why banks became insolvent (</a:t>
            </a:r>
            <a:r>
              <a:rPr lang="en-GB" sz="2000" dirty="0" err="1" smtClean="0"/>
              <a:t>eg</a:t>
            </a:r>
            <a:r>
              <a:rPr lang="en-GB" sz="2000" dirty="0" smtClean="0"/>
              <a:t>. Northern Rock see Blundell-</a:t>
            </a:r>
            <a:r>
              <a:rPr lang="en-GB" sz="2000" dirty="0" err="1" smtClean="0"/>
              <a:t>Wignall</a:t>
            </a:r>
            <a:r>
              <a:rPr lang="en-GB" sz="2000" dirty="0" smtClean="0"/>
              <a:t> and Atkinson (2008) )</a:t>
            </a:r>
            <a:endParaRPr lang="en-GB" sz="2000" dirty="0"/>
          </a:p>
        </p:txBody>
      </p:sp>
      <p:sp>
        <p:nvSpPr>
          <p:cNvPr id="49154" name="Rectangle 2"/>
          <p:cNvSpPr>
            <a:spLocks noChangeArrowheads="1"/>
          </p:cNvSpPr>
          <p:nvPr/>
        </p:nvSpPr>
        <p:spPr bwMode="auto">
          <a:xfrm>
            <a:off x="0" y="2057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1F497C"/>
                </a:solidFill>
                <a:effectLst/>
                <a:latin typeface="Times New Roman" pitchFamily="18" charset="0"/>
                <a:ea typeface="Calibri" pitchFamily="34" charset="0"/>
                <a:cs typeface="Times New Roman" pitchFamily="18" charset="0"/>
              </a:rPr>
              <a:t>The Increasing Leverage Produced by Risk-Weighted Assets </a:t>
            </a:r>
            <a:endParaRPr kumimoji="0" lang="en-GB" sz="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endParaRPr>
          </a:p>
        </p:txBody>
      </p:sp>
      <p:pic>
        <p:nvPicPr>
          <p:cNvPr id="49153" name="Picture 1"/>
          <p:cNvPicPr>
            <a:picLocks noChangeAspect="1" noChangeArrowheads="1"/>
          </p:cNvPicPr>
          <p:nvPr/>
        </p:nvPicPr>
        <p:blipFill>
          <a:blip r:embed="rId2" cstate="print"/>
          <a:srcRect/>
          <a:stretch>
            <a:fillRect/>
          </a:stretch>
        </p:blipFill>
        <p:spPr bwMode="auto">
          <a:xfrm>
            <a:off x="0" y="2762250"/>
            <a:ext cx="7772400" cy="3333750"/>
          </a:xfrm>
          <a:prstGeom prst="rect">
            <a:avLst/>
          </a:prstGeom>
          <a:noFill/>
        </p:spPr>
      </p:pic>
      <p:sp>
        <p:nvSpPr>
          <p:cNvPr id="49155" name="Rectangle 3"/>
          <p:cNvSpPr>
            <a:spLocks noChangeArrowheads="1"/>
          </p:cNvSpPr>
          <p:nvPr/>
        </p:nvSpPr>
        <p:spPr bwMode="auto">
          <a:xfrm>
            <a:off x="0" y="6248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Source: </a:t>
            </a:r>
            <a:r>
              <a:rPr kumimoji="0" lang="en-GB"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International Monetary Fund Global Financial Stability Report, April 2008</a:t>
            </a:r>
            <a:br>
              <a:rPr kumimoji="0" lang="en-GB"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en-GB"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Also in </a:t>
            </a:r>
            <a:r>
              <a:rPr kumimoji="0" lang="en-GB" sz="12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Acharya</a:t>
            </a:r>
            <a:r>
              <a:rPr kumimoji="0" lang="en-GB"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and Richardson ( 2010).</a:t>
            </a:r>
            <a:endParaRPr kumimoji="0" lang="en-GB"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Tm="10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tx1"/>
                </a:solidFill>
                <a:latin typeface="Calibri"/>
                <a:ea typeface="Times New Roman" pitchFamily="18" charset="0"/>
                <a:cs typeface="Times New Roman" pitchFamily="18" charset="0"/>
              </a:rPr>
              <a:t>•</a:t>
            </a:r>
            <a:r>
              <a:rPr lang="en-GB" b="1" dirty="0" smtClean="0">
                <a:solidFill>
                  <a:schemeClr val="tx1"/>
                </a:solidFill>
                <a:latin typeface="Times New Roman" pitchFamily="18" charset="0"/>
                <a:ea typeface="Times New Roman" pitchFamily="18" charset="0"/>
                <a:cs typeface="Times New Roman" pitchFamily="18" charset="0"/>
              </a:rPr>
              <a:t> </a:t>
            </a:r>
            <a:r>
              <a:rPr lang="en-GB" sz="2400" b="1" dirty="0" smtClean="0">
                <a:solidFill>
                  <a:schemeClr val="tx1"/>
                </a:solidFill>
                <a:latin typeface="Times New Roman" pitchFamily="18" charset="0"/>
                <a:ea typeface="Times New Roman" pitchFamily="18" charset="0"/>
                <a:cs typeface="Times New Roman" pitchFamily="18" charset="0"/>
              </a:rPr>
              <a:t>New Governance Structures for Financial Innovations and Regulatory Change:</a:t>
            </a:r>
            <a:endParaRPr lang="en-GB" sz="2400" dirty="0"/>
          </a:p>
        </p:txBody>
      </p:sp>
      <p:sp>
        <p:nvSpPr>
          <p:cNvPr id="45057" name="Rectangle 1"/>
          <p:cNvSpPr>
            <a:spLocks noChangeArrowheads="1"/>
          </p:cNvSpPr>
          <p:nvPr/>
        </p:nvSpPr>
        <p:spPr bwMode="auto">
          <a:xfrm>
            <a:off x="0" y="1769850"/>
            <a:ext cx="91440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Consumer protection and public health is well served from workings of food and drugs agencies where innovations are rigorously vetted for their capacity to harm. It is increasingly accepted that a similar agency to authorize financial innovations before commercial use will well serve public interest. </a:t>
            </a:r>
          </a:p>
          <a:p>
            <a:pPr marL="0" marR="0" lvl="0" indent="0" algn="l" defTabSz="914400" rtl="0" eaLnBrk="1" fontAlgn="base" latinLnBrk="0" hangingPunct="1">
              <a:lnSpc>
                <a:spcPct val="100000"/>
              </a:lnSpc>
              <a:spcBef>
                <a:spcPct val="0"/>
              </a:spcBef>
              <a:spcAft>
                <a:spcPct val="0"/>
              </a:spcAft>
              <a:buClrTx/>
              <a:buSzTx/>
              <a:buFontTx/>
              <a:buNone/>
              <a:tabLst/>
            </a:pPr>
            <a:endParaRPr lang="en-GB" sz="1600" dirty="0" smtClean="0">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same accountability should be installed for the rule making bodies in banking and finance. Poor rules made with no cognizance of their systemic risk consequences can wreck financial superstructures faster than any terrorist malfeasance. I can only repeat here what Martin Hellwig (2010) has said about the lack of accountability of the Basel Committee on Banking Supervision: </a:t>
            </a:r>
            <a:r>
              <a:rPr kumimoji="0" lang="en-GB" sz="1600" b="0" i="0" u="none" strike="noStrike" cap="none" normalizeH="0" baseline="0" dirty="0" smtClean="0">
                <a:ln>
                  <a:noFill/>
                </a:ln>
                <a:solidFill>
                  <a:srgbClr val="FF0000"/>
                </a:solidFill>
                <a:effectLst/>
                <a:latin typeface="Calibri"/>
                <a:ea typeface="Times New Roman" pitchFamily="18" charset="0"/>
                <a:cs typeface="Times New Roman" pitchFamily="18" charset="0"/>
              </a:rPr>
              <a:t>“</a:t>
            </a:r>
            <a:r>
              <a:rPr kumimoji="0" lang="en-GB" sz="1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It adheres to the tradition of discussing the rules of capital regulation among the bureaucratic cognoscenti, in some interactions with the industry, without ever providing any theoretical or empirical analysis of the effects that the measures under consideration are deemed to have </a:t>
            </a:r>
            <a:r>
              <a:rPr kumimoji="0" lang="en-GB" sz="1600" b="0" i="0" u="none" strike="noStrike" cap="none" normalizeH="0" baseline="0" dirty="0" smtClean="0">
                <a:ln>
                  <a:noFill/>
                </a:ln>
                <a:solidFill>
                  <a:srgbClr val="FF0000"/>
                </a:solidFill>
                <a:effectLst/>
                <a:latin typeface="Calibri"/>
                <a:ea typeface="Times New Roman" pitchFamily="18" charset="0"/>
                <a:cs typeface="Times New Roman" pitchFamily="18" charset="0"/>
              </a:rPr>
              <a:t>–</a:t>
            </a:r>
            <a:r>
              <a:rPr kumimoji="0" lang="en-GB" sz="1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and without heeding outsiders who demand that such analysis should be just as much a precondition for the implementation of  regulatory rules as for the introduction of new pharmaceutical drugs in the market</a:t>
            </a:r>
            <a:r>
              <a:rPr kumimoji="0" lang="en-GB" sz="1600" b="0" i="0" u="none" strike="noStrike" cap="none" normalizeH="0" baseline="0" dirty="0" smtClean="0">
                <a:ln>
                  <a:noFill/>
                </a:ln>
                <a:solidFill>
                  <a:srgbClr val="FF0000"/>
                </a:solidFill>
                <a:effectLst/>
                <a:latin typeface="Calibri"/>
                <a:ea typeface="Times New Roman" pitchFamily="18" charset="0"/>
                <a:cs typeface="Times New Roman" pitchFamily="18" charset="0"/>
              </a:rPr>
              <a:t>”</a:t>
            </a:r>
            <a:r>
              <a:rPr kumimoji="0" lang="en-GB" sz="1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en-GB" sz="1600" dirty="0" smtClean="0">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BRICs which are en route to similar stages of financial and monetary development will be better served if more accountability is brought into the global rule making body for banking and finance.  </a:t>
            </a:r>
            <a:endParaRPr kumimoji="0" lang="en-GB" sz="16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Tm="10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lstStyle/>
          <a:p>
            <a:r>
              <a:rPr lang="en-GB" sz="2800" dirty="0" smtClean="0">
                <a:solidFill>
                  <a:srgbClr val="FF0000"/>
                </a:solidFill>
              </a:rPr>
              <a:t/>
            </a:r>
            <a:br>
              <a:rPr lang="en-GB" sz="2800" dirty="0" smtClean="0">
                <a:solidFill>
                  <a:srgbClr val="FF0000"/>
                </a:solidFill>
              </a:rPr>
            </a:br>
            <a:r>
              <a:rPr lang="en-GB" sz="2800" dirty="0">
                <a:solidFill>
                  <a:srgbClr val="FF0000"/>
                </a:solidFill>
              </a:rPr>
              <a:t/>
            </a:r>
            <a:br>
              <a:rPr lang="en-GB" sz="2800" dirty="0">
                <a:solidFill>
                  <a:srgbClr val="FF0000"/>
                </a:solidFill>
              </a:rPr>
            </a:br>
            <a:r>
              <a:rPr lang="en-GB" sz="2800" dirty="0" smtClean="0">
                <a:solidFill>
                  <a:srgbClr val="FF0000"/>
                </a:solidFill>
              </a:rPr>
              <a:t>I</a:t>
            </a:r>
            <a:r>
              <a:rPr lang="en-GB" sz="2800" dirty="0" smtClean="0">
                <a:solidFill>
                  <a:srgbClr val="FF0000"/>
                </a:solidFill>
              </a:rPr>
              <a:t>n </a:t>
            </a:r>
            <a:r>
              <a:rPr lang="en-GB" sz="2800" dirty="0" smtClean="0">
                <a:solidFill>
                  <a:srgbClr val="FF0000"/>
                </a:solidFill>
              </a:rPr>
              <a:t>conclusion , I submit that managing financial systemic risk is not simply adding an extra term to Taylor type rule for financial sector overheating !</a:t>
            </a:r>
            <a:r>
              <a:rPr lang="en-GB" sz="2800" dirty="0" smtClean="0"/>
              <a:t/>
            </a:r>
            <a:br>
              <a:rPr lang="en-GB" sz="2800" dirty="0" smtClean="0"/>
            </a:br>
            <a:r>
              <a:rPr lang="en-GB" sz="2800" dirty="0" smtClean="0"/>
              <a:t/>
            </a:r>
            <a:br>
              <a:rPr lang="en-GB" sz="2800" dirty="0" smtClean="0"/>
            </a:br>
            <a:r>
              <a:rPr lang="en-GB" sz="2000" dirty="0" smtClean="0"/>
              <a:t>References </a:t>
            </a:r>
            <a:br>
              <a:rPr lang="en-GB" sz="2000" dirty="0" smtClean="0"/>
            </a:br>
            <a:r>
              <a:rPr lang="en-GB" sz="2000" dirty="0"/>
              <a:t/>
            </a:r>
            <a:br>
              <a:rPr lang="en-GB" sz="2000" dirty="0"/>
            </a:br>
            <a:r>
              <a:rPr lang="en-GB" sz="2000" dirty="0" err="1" smtClean="0"/>
              <a:t>Binmore</a:t>
            </a:r>
            <a:r>
              <a:rPr lang="en-GB" sz="2000" dirty="0"/>
              <a:t>, K. (1987), “Modelling Rational Players: Part 1”, </a:t>
            </a:r>
            <a:r>
              <a:rPr lang="en-GB" sz="2000" i="1" dirty="0"/>
              <a:t>Journal of Economics and Philosophy</a:t>
            </a:r>
            <a:r>
              <a:rPr lang="en-GB" sz="2000" dirty="0"/>
              <a:t>, vol. 3, pp. 179-214. </a:t>
            </a:r>
            <a:r>
              <a:rPr lang="en-GB" sz="2000" dirty="0" err="1"/>
              <a:t>Cutland</a:t>
            </a:r>
            <a:r>
              <a:rPr lang="en-GB" sz="2000" dirty="0"/>
              <a:t>, N.,1980, Computability: An introduction to recursive function theory (CUP).  </a:t>
            </a:r>
            <a:br>
              <a:rPr lang="en-GB" sz="2000" dirty="0"/>
            </a:br>
            <a:r>
              <a:rPr lang="en-GB" sz="2000" dirty="0" smtClean="0"/>
              <a:t/>
            </a:r>
            <a:br>
              <a:rPr lang="en-GB" sz="2000" dirty="0" smtClean="0"/>
            </a:br>
            <a:r>
              <a:rPr lang="en-GB" sz="2000" dirty="0" smtClean="0"/>
              <a:t>May</a:t>
            </a:r>
            <a:r>
              <a:rPr lang="en-GB" sz="2000" dirty="0"/>
              <a:t>, R.M. (1972) “Will a Large Complex system be Stable?”  Nature 238, 413-414.</a:t>
            </a:r>
            <a:br>
              <a:rPr lang="en-GB" sz="2000" dirty="0"/>
            </a:br>
            <a:r>
              <a:rPr lang="en-GB" sz="2000" dirty="0"/>
              <a:t/>
            </a:r>
            <a:br>
              <a:rPr lang="en-GB" sz="2000" dirty="0"/>
            </a:br>
            <a:r>
              <a:rPr lang="en-GB" sz="2000" dirty="0" err="1"/>
              <a:t>Marimon</a:t>
            </a:r>
            <a:r>
              <a:rPr lang="en-GB" sz="2000" dirty="0"/>
              <a:t>, R. </a:t>
            </a:r>
            <a:r>
              <a:rPr lang="en-GB" sz="2000" dirty="0" err="1"/>
              <a:t>Nicolini</a:t>
            </a:r>
            <a:r>
              <a:rPr lang="en-GB" sz="2000" dirty="0"/>
              <a:t>, J.P, </a:t>
            </a:r>
            <a:r>
              <a:rPr lang="en-GB" sz="2000" dirty="0" err="1"/>
              <a:t>Teles</a:t>
            </a:r>
            <a:r>
              <a:rPr lang="en-GB" sz="2000" dirty="0"/>
              <a:t>, P. (1997) “Electronic money: The end of inflation ?”, Discussion Paper 122, Institute for Empirical Macroeconomics, Federal Reserve Bank of Minneapolis.</a:t>
            </a:r>
            <a:br>
              <a:rPr lang="en-GB" sz="2000" dirty="0"/>
            </a:br>
            <a:r>
              <a:rPr lang="en-GB" sz="2000" dirty="0" smtClean="0"/>
              <a:t/>
            </a:r>
            <a:br>
              <a:rPr lang="en-GB" sz="2000" dirty="0" smtClean="0"/>
            </a:br>
            <a:r>
              <a:rPr lang="en-GB" sz="2800" dirty="0" smtClean="0"/>
              <a:t/>
            </a:r>
            <a:br>
              <a:rPr lang="en-GB" sz="2800" dirty="0" smtClean="0"/>
            </a:br>
            <a:endParaRPr lang="en-GB" sz="2800" dirty="0"/>
          </a:p>
        </p:txBody>
      </p:sp>
    </p:spTree>
  </p:cSld>
  <p:clrMapOvr>
    <a:masterClrMapping/>
  </p:clrMapOvr>
  <p:transition advTm="10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62085"/>
            <a:ext cx="8991600" cy="7017306"/>
          </a:xfrm>
          <a:prstGeom prst="rect">
            <a:avLst/>
          </a:prstGeom>
        </p:spPr>
        <p:txBody>
          <a:bodyPr wrap="square">
            <a:spAutoFit/>
          </a:bodyPr>
          <a:lstStyle/>
          <a:p>
            <a:r>
              <a:rPr lang="en-GB" dirty="0">
                <a:hlinkClick r:id="rId2"/>
              </a:rPr>
              <a:t>http://www.acefinmod.com/CDS1.html</a:t>
            </a:r>
            <a:endParaRPr lang="en-GB" dirty="0"/>
          </a:p>
          <a:p>
            <a:endParaRPr lang="en-GB" dirty="0"/>
          </a:p>
          <a:p>
            <a:r>
              <a:rPr lang="en-GB" dirty="0" smtClean="0"/>
              <a:t>Sheri M. </a:t>
            </a:r>
            <a:r>
              <a:rPr lang="en-GB" dirty="0" err="1" smtClean="0"/>
              <a:t>Markose</a:t>
            </a:r>
            <a:r>
              <a:rPr lang="en-GB" dirty="0" smtClean="0"/>
              <a:t> </a:t>
            </a:r>
            <a:r>
              <a:rPr lang="en-GB" dirty="0"/>
              <a:t>Multi-Agent Financial Network Analyses For Systemic Risk Management </a:t>
            </a:r>
            <a:r>
              <a:rPr lang="en-GB" dirty="0" smtClean="0"/>
              <a:t>Post </a:t>
            </a:r>
            <a:r>
              <a:rPr lang="en-GB" dirty="0"/>
              <a:t>2007 Financial Crisis: A New Complexity Perspective For G10 and BRICs </a:t>
            </a:r>
            <a:r>
              <a:rPr lang="en-GB" dirty="0" smtClean="0"/>
              <a:t>, Speech given at Reserve Bank of  India , draft at </a:t>
            </a:r>
            <a:r>
              <a:rPr lang="en-GB" smtClean="0"/>
              <a:t>above website</a:t>
            </a:r>
            <a:endParaRPr lang="en-GB" dirty="0"/>
          </a:p>
          <a:p>
            <a:endParaRPr lang="en-GB" dirty="0" smtClean="0"/>
          </a:p>
          <a:p>
            <a:r>
              <a:rPr lang="en-GB" dirty="0" smtClean="0"/>
              <a:t>Sheri </a:t>
            </a:r>
            <a:r>
              <a:rPr lang="en-GB" dirty="0"/>
              <a:t>M. </a:t>
            </a:r>
            <a:r>
              <a:rPr lang="en-GB" dirty="0" err="1"/>
              <a:t>Markose</a:t>
            </a:r>
            <a:r>
              <a:rPr lang="en-GB" dirty="0"/>
              <a:t> , </a:t>
            </a:r>
            <a:r>
              <a:rPr lang="en-GB" dirty="0" err="1"/>
              <a:t>Bewaji</a:t>
            </a:r>
            <a:r>
              <a:rPr lang="en-GB" dirty="0"/>
              <a:t> </a:t>
            </a:r>
            <a:r>
              <a:rPr lang="en-GB" dirty="0" err="1"/>
              <a:t>Oluwasegun</a:t>
            </a:r>
            <a:r>
              <a:rPr lang="en-GB" dirty="0"/>
              <a:t> and Simone </a:t>
            </a:r>
            <a:r>
              <a:rPr lang="en-GB" dirty="0" err="1"/>
              <a:t>Giansante</a:t>
            </a:r>
            <a:r>
              <a:rPr lang="en-GB" dirty="0"/>
              <a:t> (2012, forthcoming)   “Multi-Agent Financial Network (MAFN) Model of US Collateralized Debt Obligations (CDO): Regulatory Capital Arbitrage, Negative CDS Carry Trade and Systemic Risk Analysis”   Chapter in book:  </a:t>
            </a:r>
            <a:r>
              <a:rPr lang="en-GB" b="1" dirty="0"/>
              <a:t>Simulation in Computational Finance and Economics: Tools and Emerging</a:t>
            </a:r>
            <a:r>
              <a:rPr lang="en-GB" dirty="0"/>
              <a:t> Applications </a:t>
            </a:r>
            <a:r>
              <a:rPr lang="en-GB" dirty="0" err="1"/>
              <a:t>Alexandrova-Kabadjova</a:t>
            </a:r>
            <a:r>
              <a:rPr lang="en-GB" dirty="0"/>
              <a:t> B., S. Martinez-Jaramillo, A. L. Garcia-</a:t>
            </a:r>
            <a:r>
              <a:rPr lang="en-GB" dirty="0" err="1"/>
              <a:t>Almanza</a:t>
            </a:r>
            <a:r>
              <a:rPr lang="en-GB" dirty="0"/>
              <a:t>, E. Tsang,  Publisher </a:t>
            </a:r>
            <a:r>
              <a:rPr lang="en-US" dirty="0"/>
              <a:t>IGI </a:t>
            </a:r>
            <a:r>
              <a:rPr lang="en-US" dirty="0" smtClean="0"/>
              <a:t>Global</a:t>
            </a:r>
          </a:p>
          <a:p>
            <a:r>
              <a:rPr lang="en-GB" dirty="0"/>
              <a:t/>
            </a:r>
            <a:br>
              <a:rPr lang="en-GB" dirty="0"/>
            </a:br>
            <a:r>
              <a:rPr lang="en-GB" dirty="0" err="1"/>
              <a:t>Markose</a:t>
            </a:r>
            <a:r>
              <a:rPr lang="en-GB" dirty="0"/>
              <a:t>, S. and A. </a:t>
            </a:r>
            <a:r>
              <a:rPr lang="en-GB" dirty="0" err="1"/>
              <a:t>Alentorn</a:t>
            </a:r>
            <a:r>
              <a:rPr lang="en-GB" dirty="0"/>
              <a:t> (2011) “</a:t>
            </a:r>
            <a:r>
              <a:rPr lang="en-GB" u="sng" dirty="0">
                <a:hlinkClick r:id="rId3"/>
              </a:rPr>
              <a:t>The Generalized Extreme Value Distribution, Implied Tail Index, and Option Pricing”</a:t>
            </a:r>
            <a:r>
              <a:rPr lang="en-GB" dirty="0">
                <a:hlinkClick r:id="rId3"/>
              </a:rPr>
              <a:t>,</a:t>
            </a:r>
            <a:r>
              <a:rPr lang="en-GB" dirty="0"/>
              <a:t> </a:t>
            </a:r>
            <a:r>
              <a:rPr lang="en-GB" i="1" dirty="0"/>
              <a:t>Journal of Derivatives,</a:t>
            </a:r>
            <a:r>
              <a:rPr lang="en-GB" dirty="0"/>
              <a:t> Spring 2011, Vol. 18, No. 3: pp. 35–60</a:t>
            </a:r>
            <a:r>
              <a:rPr lang="en-GB" dirty="0" smtClean="0"/>
              <a:t>.</a:t>
            </a:r>
          </a:p>
          <a:p>
            <a:r>
              <a:rPr lang="en-GB" dirty="0"/>
              <a:t/>
            </a:r>
            <a:br>
              <a:rPr lang="en-GB" dirty="0"/>
            </a:br>
            <a:r>
              <a:rPr lang="en-US" dirty="0" err="1"/>
              <a:t>Markose</a:t>
            </a:r>
            <a:r>
              <a:rPr lang="en-US" dirty="0"/>
              <a:t>, S.M (2005) </a:t>
            </a:r>
            <a:r>
              <a:rPr lang="en-US" b="1" dirty="0"/>
              <a:t> </a:t>
            </a:r>
            <a:r>
              <a:rPr lang="en-US" dirty="0"/>
              <a:t>“Computability and Evolutionary Complexity : Markets as Complex Adaptive Systems (CAS)”, </a:t>
            </a:r>
            <a:r>
              <a:rPr lang="en-US" i="1" dirty="0"/>
              <a:t>Economic Journal ,</a:t>
            </a:r>
            <a:r>
              <a:rPr lang="en-US" dirty="0"/>
              <a:t>vol.</a:t>
            </a:r>
            <a:r>
              <a:rPr lang="en-US" i="1" dirty="0"/>
              <a:t> </a:t>
            </a:r>
            <a:r>
              <a:rPr lang="en-US" dirty="0"/>
              <a:t>115, pp.F159-F192. </a:t>
            </a:r>
            <a:endParaRPr lang="en-US" dirty="0" smtClean="0"/>
          </a:p>
          <a:p>
            <a:r>
              <a:rPr lang="en-GB" dirty="0"/>
              <a:t/>
            </a:r>
            <a:br>
              <a:rPr lang="en-GB" dirty="0"/>
            </a:br>
            <a:r>
              <a:rPr lang="en-GB" dirty="0" err="1"/>
              <a:t>Markose</a:t>
            </a:r>
            <a:r>
              <a:rPr lang="en-GB" dirty="0"/>
              <a:t>, S. M, (2004), “Novelty in Complex Adaptive Systems (CAS): A Computational Theory of Actor Innovation”, </a:t>
            </a:r>
            <a:r>
              <a:rPr lang="en-GB" dirty="0" err="1"/>
              <a:t>Physica</a:t>
            </a:r>
            <a:r>
              <a:rPr lang="en-GB" dirty="0"/>
              <a:t> A: Statistical Mechanics and Its Applications, vol. 344, pp. 41- 49. </a:t>
            </a:r>
            <a:br>
              <a:rPr lang="en-GB" dirty="0"/>
            </a:br>
            <a:r>
              <a:rPr lang="en-GB" dirty="0"/>
              <a:t/>
            </a:r>
            <a:br>
              <a:rPr lang="en-GB" dirty="0"/>
            </a:br>
            <a:endParaRPr lang="en-GB" dirty="0"/>
          </a:p>
        </p:txBody>
      </p:sp>
    </p:spTree>
    <p:extLst>
      <p:ext uri="{BB962C8B-B14F-4D97-AF65-F5344CB8AC3E}">
        <p14:creationId xmlns:p14="http://schemas.microsoft.com/office/powerpoint/2010/main" val="645933246"/>
      </p:ext>
    </p:extLst>
  </p:cSld>
  <p:clrMapOvr>
    <a:masterClrMapping/>
  </p:clrMapOvr>
  <p:transition advTm="10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solidFill>
                  <a:srgbClr val="FF0000"/>
                </a:solidFill>
              </a:rPr>
              <a:t>Challenges not just economists/regulators behind  technology </a:t>
            </a:r>
            <a:r>
              <a:rPr lang="en-GB" sz="2400" dirty="0" err="1" smtClean="0">
                <a:solidFill>
                  <a:srgbClr val="FF0000"/>
                </a:solidFill>
              </a:rPr>
              <a:t>curve:Deep</a:t>
            </a:r>
            <a:r>
              <a:rPr lang="en-GB" sz="2400" dirty="0" smtClean="0">
                <a:solidFill>
                  <a:srgbClr val="FF0000"/>
                </a:solidFill>
              </a:rPr>
              <a:t> foundational issues on reflexivity, strategic innovation missing in mainstream policy design</a:t>
            </a:r>
            <a:endParaRPr lang="en-GB" dirty="0">
              <a:solidFill>
                <a:srgbClr val="FF0000"/>
              </a:solidFill>
            </a:endParaRPr>
          </a:p>
        </p:txBody>
      </p:sp>
      <p:sp>
        <p:nvSpPr>
          <p:cNvPr id="3" name="Rectangle 2"/>
          <p:cNvSpPr/>
          <p:nvPr/>
        </p:nvSpPr>
        <p:spPr>
          <a:xfrm>
            <a:off x="0" y="1676400"/>
            <a:ext cx="8991600" cy="5909310"/>
          </a:xfrm>
          <a:prstGeom prst="rect">
            <a:avLst/>
          </a:prstGeom>
        </p:spPr>
        <p:txBody>
          <a:bodyPr wrap="square">
            <a:spAutoFit/>
          </a:bodyPr>
          <a:lstStyle/>
          <a:p>
            <a:r>
              <a:rPr lang="en-GB" dirty="0" smtClean="0"/>
              <a:t>Extant macro- economic or monetary models for policy show absence of: endemic arms race of strategic gaming by </a:t>
            </a:r>
            <a:r>
              <a:rPr lang="en-GB" dirty="0" err="1" smtClean="0"/>
              <a:t>regulatees</a:t>
            </a:r>
            <a:r>
              <a:rPr lang="en-GB" dirty="0" smtClean="0"/>
              <a:t> which includes innovation, race to the bottom and maladaptive compliance when regulation yields perverse incentives. </a:t>
            </a:r>
          </a:p>
          <a:p>
            <a:endParaRPr lang="en-GB" dirty="0" smtClean="0"/>
          </a:p>
          <a:p>
            <a:r>
              <a:rPr lang="en-GB" dirty="0" smtClean="0"/>
              <a:t>Econometric models cannot handle structural interconnections and interactions between economic units.  Paradigm shift and skills gap involved in implementing and utilizing such large scale data base driven computational simulators to analyse financial networks stability and to conduct ‘what if’ analysis will be highlighted. </a:t>
            </a:r>
          </a:p>
          <a:p>
            <a:endParaRPr lang="en-GB" dirty="0" smtClean="0"/>
          </a:p>
          <a:p>
            <a:r>
              <a:rPr lang="en-GB" dirty="0" smtClean="0"/>
              <a:t>Axelrod (2003) system failure in networks arises from :“</a:t>
            </a:r>
            <a:r>
              <a:rPr lang="en-GB" dirty="0" err="1" smtClean="0"/>
              <a:t>coevolution</a:t>
            </a:r>
            <a:r>
              <a:rPr lang="en-GB" dirty="0" smtClean="0"/>
              <a:t> is not anticipated”. We need understanding on why policy can be rendered ineffective and the need for policy makers to co-evolve with </a:t>
            </a:r>
            <a:r>
              <a:rPr lang="en-GB" dirty="0" err="1" smtClean="0"/>
              <a:t>regulatees</a:t>
            </a:r>
            <a:r>
              <a:rPr lang="en-GB" dirty="0" smtClean="0"/>
              <a:t> requires addressing foundational issues on strategic behaviour.  For this we need to go beyond traditional game theory and espouse a complexity perspective (markets as complex adaptive systems by Markose (2005)).   </a:t>
            </a:r>
          </a:p>
          <a:p>
            <a:endParaRPr lang="en-GB" dirty="0" smtClean="0"/>
          </a:p>
          <a:p>
            <a:r>
              <a:rPr lang="en-GB" dirty="0" smtClean="0"/>
              <a:t>Obvious need to reverse lax attitude toward design of robust regulatory policy framework and the need to stress testing policy both </a:t>
            </a:r>
            <a:r>
              <a:rPr lang="en-GB" i="1" dirty="0" smtClean="0"/>
              <a:t>prior</a:t>
            </a:r>
            <a:r>
              <a:rPr lang="en-GB" dirty="0" smtClean="0"/>
              <a:t> to implementation and to monitor it on an on-going basis for its capacity to generate perverse incentives..Kane (2010), we must avoid “official definitions of systemic risk that have left out the role of government officials in generating it.” </a:t>
            </a:r>
            <a:endParaRPr lang="en-GB" dirty="0"/>
          </a:p>
        </p:txBody>
      </p:sp>
    </p:spTree>
    <p:extLst>
      <p:ext uri="{BB962C8B-B14F-4D97-AF65-F5344CB8AC3E}">
        <p14:creationId xmlns:p14="http://schemas.microsoft.com/office/powerpoint/2010/main" val="2148176964"/>
      </p:ext>
    </p:extLst>
  </p:cSld>
  <p:clrMapOvr>
    <a:masterClrMapping/>
  </p:clrMapOvr>
  <p:transition advTm="10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GB" sz="2800" dirty="0" smtClean="0"/>
              <a:t>Regulatory Arbitrage and </a:t>
            </a:r>
            <a:r>
              <a:rPr lang="en-GB" sz="2800" dirty="0" err="1" smtClean="0"/>
              <a:t>Peverse</a:t>
            </a:r>
            <a:r>
              <a:rPr lang="en-GB" sz="2800" dirty="0" smtClean="0"/>
              <a:t> Incentives of Policy : </a:t>
            </a:r>
            <a:r>
              <a:rPr lang="en-GB" sz="1800" dirty="0" err="1" smtClean="0">
                <a:solidFill>
                  <a:srgbClr val="7030A0"/>
                </a:solidFill>
              </a:rPr>
              <a:t>Eichengreen</a:t>
            </a:r>
            <a:r>
              <a:rPr lang="en-GB" sz="1800" dirty="0" smtClean="0">
                <a:solidFill>
                  <a:srgbClr val="7030A0"/>
                </a:solidFill>
              </a:rPr>
              <a:t> (2010, also Hellwig, 2010) concluded - “fundamentally, the (2007) crisis is the result of flawed regulations and perverse incentives in financial markets”. </a:t>
            </a:r>
            <a:endParaRPr lang="en-GB" sz="1800" dirty="0">
              <a:solidFill>
                <a:srgbClr val="7030A0"/>
              </a:solidFill>
            </a:endParaRPr>
          </a:p>
        </p:txBody>
      </p:sp>
      <p:sp>
        <p:nvSpPr>
          <p:cNvPr id="3" name="Rectangle 2"/>
          <p:cNvSpPr/>
          <p:nvPr/>
        </p:nvSpPr>
        <p:spPr>
          <a:xfrm>
            <a:off x="304800" y="1447800"/>
            <a:ext cx="8077200" cy="5078313"/>
          </a:xfrm>
          <a:prstGeom prst="rect">
            <a:avLst/>
          </a:prstGeom>
        </p:spPr>
        <p:txBody>
          <a:bodyPr wrap="square">
            <a:spAutoFit/>
          </a:bodyPr>
          <a:lstStyle/>
          <a:p>
            <a:r>
              <a:rPr lang="en-GB" dirty="0" smtClean="0"/>
              <a:t>Emphasizing how individually rational activity of financial institutions aimed at expanding their loan market share will undermine system stability, Jones (2000), from the Division of Research and Statistics of the Board of Governors of the Federal Reserve System:</a:t>
            </a:r>
            <a:br>
              <a:rPr lang="en-GB" dirty="0" smtClean="0"/>
            </a:br>
            <a:r>
              <a:rPr lang="en-GB" i="1" dirty="0" smtClean="0"/>
              <a:t>“absent measures to reduce incentives or opportunities for regulatory capital arbitrage, over time such developments could undermine the usefulness of formal capital requirements as prudential policy tools”.  </a:t>
            </a:r>
          </a:p>
          <a:p>
            <a:endParaRPr lang="en-GB" i="1" dirty="0" smtClean="0"/>
          </a:p>
          <a:p>
            <a:r>
              <a:rPr lang="en-GB" dirty="0" smtClean="0"/>
              <a:t>Jones noted regulatory capital arbitrage has attracted scant academic attention, or for that matter as a key aspect of regulatory design, and appears to think that this is due to a lack of sufficient time series data which impedes econometric analysis of regulatory capital arbitrage.  </a:t>
            </a:r>
          </a:p>
          <a:p>
            <a:endParaRPr lang="en-GB" dirty="0" smtClean="0"/>
          </a:p>
          <a:p>
            <a:r>
              <a:rPr lang="en-GB" dirty="0" smtClean="0"/>
              <a:t>If econometric models are not up to the task of modelling regulatory capital arbitrage due to limited data points, are there no other tools to test bed regulatory systems? </a:t>
            </a:r>
          </a:p>
          <a:p>
            <a:endParaRPr lang="en-GB" dirty="0" smtClean="0"/>
          </a:p>
          <a:p>
            <a:endParaRPr lang="en-GB" dirty="0"/>
          </a:p>
        </p:txBody>
      </p:sp>
    </p:spTree>
  </p:cSld>
  <p:clrMapOvr>
    <a:masterClrMapping/>
  </p:clrMapOvr>
  <p:transition advTm="10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solidFill>
                  <a:srgbClr val="7030A0"/>
                </a:solidFill>
              </a:rPr>
              <a:t>Advantages of ACE Models v. Macro-Econometric Models </a:t>
            </a:r>
            <a:endParaRPr lang="en-GB" sz="2800" dirty="0">
              <a:solidFill>
                <a:srgbClr val="7030A0"/>
              </a:solidFill>
            </a:endParaRPr>
          </a:p>
        </p:txBody>
      </p:sp>
      <p:sp>
        <p:nvSpPr>
          <p:cNvPr id="3" name="Rectangle 2"/>
          <p:cNvSpPr/>
          <p:nvPr/>
        </p:nvSpPr>
        <p:spPr>
          <a:xfrm>
            <a:off x="457200" y="1295400"/>
            <a:ext cx="8458200" cy="6740307"/>
          </a:xfrm>
          <a:prstGeom prst="rect">
            <a:avLst/>
          </a:prstGeom>
        </p:spPr>
        <p:txBody>
          <a:bodyPr wrap="square">
            <a:spAutoFit/>
          </a:bodyPr>
          <a:lstStyle/>
          <a:p>
            <a:r>
              <a:rPr lang="en-GB" dirty="0" smtClean="0"/>
              <a:t>In ACE models, the artificial environments can depict real time orientation, institutional rules, and also complex interactions. </a:t>
            </a:r>
          </a:p>
          <a:p>
            <a:endParaRPr lang="en-GB" dirty="0" smtClean="0"/>
          </a:p>
          <a:p>
            <a:pPr>
              <a:buFont typeface="Arial" pitchFamily="34" charset="0"/>
              <a:buChar char="•"/>
            </a:pPr>
            <a:r>
              <a:rPr lang="en-GB" dirty="0" smtClean="0"/>
              <a:t>For simulation framework to be useful for assessment of policy, financial firm level responses must be modelled with prevalent market conditions and with automated access to balance sheet and off- balance sheet data to anchor the financial decisions. Financial interconnections are empirically determined  by data bases can give structural snap shots of the situation without needing large time series that statistical and econometric models need. </a:t>
            </a:r>
          </a:p>
          <a:p>
            <a:endParaRPr lang="en-GB" dirty="0" smtClean="0"/>
          </a:p>
          <a:p>
            <a:pPr>
              <a:buFont typeface="Arial" pitchFamily="34" charset="0"/>
              <a:buChar char="•"/>
            </a:pPr>
            <a:r>
              <a:rPr lang="en-GB" dirty="0" smtClean="0"/>
              <a:t>Further, the interactions of agents produce system wide dynamics that are not restricted to pre-specified equations which have to be estimated using past data in econometric or time series approaches.  In ACE model, each agent follows explicit rules or strategies under specified market conditions and a ‘probe’ monitors causal internal workings and also aggregates outcomes.  I will demo that testing for perverse outcomes if agents followed the policy due to incentives is relatively easy in ACE models: simply program them to implement the conditions of the policy and check quarter after quarter if simulated balance sheet data corresponds to actual data</a:t>
            </a:r>
          </a:p>
          <a:p>
            <a:endParaRPr lang="en-GB" dirty="0" smtClean="0"/>
          </a:p>
          <a:p>
            <a:r>
              <a:rPr lang="en-GB" dirty="0" smtClean="0"/>
              <a:t>In contrast, main draw-back of estimation based equation analyses is that structure changes from strategic behaviour and tracing of causal links are almost impossible to do. </a:t>
            </a:r>
          </a:p>
          <a:p>
            <a:endParaRPr lang="en-GB" dirty="0" smtClean="0"/>
          </a:p>
        </p:txBody>
      </p:sp>
    </p:spTree>
  </p:cSld>
  <p:clrMapOvr>
    <a:masterClrMapping/>
  </p:clrMapOvr>
  <p:transition advTm="10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Blundell-</a:t>
            </a:r>
            <a:r>
              <a:rPr lang="en-GB" sz="2000" dirty="0" err="1" smtClean="0"/>
              <a:t>Wignall</a:t>
            </a:r>
            <a:r>
              <a:rPr lang="en-GB" sz="2000" dirty="0" smtClean="0"/>
              <a:t> and Atkinson (2008) quite rightly state: “understanding causality is a precondition for correct policy making”</a:t>
            </a:r>
            <a:endParaRPr lang="en-GB" sz="2000" dirty="0"/>
          </a:p>
        </p:txBody>
      </p:sp>
      <p:sp>
        <p:nvSpPr>
          <p:cNvPr id="3" name="Rectangle 2"/>
          <p:cNvSpPr/>
          <p:nvPr/>
        </p:nvSpPr>
        <p:spPr>
          <a:xfrm>
            <a:off x="228600" y="1524001"/>
            <a:ext cx="8763000" cy="3693319"/>
          </a:xfrm>
          <a:prstGeom prst="rect">
            <a:avLst/>
          </a:prstGeom>
        </p:spPr>
        <p:txBody>
          <a:bodyPr wrap="square">
            <a:spAutoFit/>
          </a:bodyPr>
          <a:lstStyle/>
          <a:p>
            <a:r>
              <a:rPr lang="en-GB" dirty="0" smtClean="0"/>
              <a:t>Above authors say this in their attempt to assess the impact of the Basel II incentives for capital reduction by banks and the CDS negative basis carry trade for the critical build up in 2006-7 of RMBS and CDS on US banks’ balance and off balance sheets that brought the US financial system to the brink of collapse.  </a:t>
            </a:r>
          </a:p>
          <a:p>
            <a:endParaRPr lang="en-GB" dirty="0" smtClean="0"/>
          </a:p>
          <a:p>
            <a:r>
              <a:rPr lang="en-GB" dirty="0" smtClean="0"/>
              <a:t>While they bring a wealth of evidence on regulatory incentives for the acceleration of RMBS assets on banks’ balance sheets, they do not attempt to develop a methodological framework to study causality.  </a:t>
            </a:r>
          </a:p>
          <a:p>
            <a:endParaRPr lang="en-GB" dirty="0" smtClean="0"/>
          </a:p>
          <a:p>
            <a:endParaRPr lang="en-GB" dirty="0" smtClean="0"/>
          </a:p>
          <a:p>
            <a:r>
              <a:rPr lang="en-GB" dirty="0" smtClean="0"/>
              <a:t>Extant statistical and econometric models fail to identify the threats to stability from such incentives for capital arbitrage among financial firms that lead to topological fragility of the CDS based risk sharing institutions. </a:t>
            </a:r>
            <a:endParaRPr lang="en-GB" dirty="0"/>
          </a:p>
        </p:txBody>
      </p:sp>
    </p:spTree>
  </p:cSld>
  <p:clrMapOvr>
    <a:masterClrMapping/>
  </p:clrMapOvr>
  <p:transition advTm="10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200" dirty="0" smtClean="0">
                <a:solidFill>
                  <a:srgbClr val="990099"/>
                </a:solidFill>
                <a:latin typeface="Times New Roman" pitchFamily="18" charset="0"/>
                <a:cs typeface="Times New Roman" pitchFamily="18" charset="0"/>
              </a:rPr>
              <a:t>Lecture 2:Roadmap </a:t>
            </a:r>
            <a:r>
              <a:rPr lang="en-GB" sz="2400" dirty="0" smtClean="0"/>
              <a:t> </a:t>
            </a:r>
            <a:r>
              <a:rPr lang="en-GB" sz="2400" dirty="0"/>
              <a:t>2007 financial crisis result of deep doctrinal errors </a:t>
            </a:r>
            <a:r>
              <a:rPr lang="en-GB" sz="2400" dirty="0" smtClean="0"/>
              <a:t>: Policy framework devoid of institutions, policy incentives, defaults and most financial data bases</a:t>
            </a:r>
            <a:endParaRPr lang="en-GB" sz="2400" dirty="0"/>
          </a:p>
        </p:txBody>
      </p:sp>
      <p:sp>
        <p:nvSpPr>
          <p:cNvPr id="3" name="Content Placeholder 2"/>
          <p:cNvSpPr>
            <a:spLocks noGrp="1"/>
          </p:cNvSpPr>
          <p:nvPr>
            <p:ph idx="1"/>
          </p:nvPr>
        </p:nvSpPr>
        <p:spPr/>
        <p:txBody>
          <a:bodyPr/>
          <a:lstStyle/>
          <a:p>
            <a:pPr lvl="0">
              <a:buFont typeface="Arial" pitchFamily="34" charset="0"/>
              <a:buChar char="•"/>
            </a:pPr>
            <a:r>
              <a:rPr lang="en-GB" sz="2400" b="1" dirty="0" smtClean="0"/>
              <a:t>Part I: (</a:t>
            </a:r>
            <a:r>
              <a:rPr lang="en-GB" sz="2400" b="1" dirty="0" err="1" smtClean="0"/>
              <a:t>i</a:t>
            </a:r>
            <a:r>
              <a:rPr lang="en-GB" sz="2400" b="1" dirty="0" smtClean="0"/>
              <a:t>) </a:t>
            </a:r>
            <a:r>
              <a:rPr lang="en-GB" sz="2400" b="1" dirty="0" smtClean="0">
                <a:solidFill>
                  <a:srgbClr val="FF0000"/>
                </a:solidFill>
              </a:rPr>
              <a:t>“</a:t>
            </a:r>
            <a:r>
              <a:rPr lang="en-GB" sz="2400" b="1" i="1" dirty="0" smtClean="0">
                <a:solidFill>
                  <a:srgbClr val="FF0000"/>
                </a:solidFill>
              </a:rPr>
              <a:t>Steadfast refusal to face facts”</a:t>
            </a:r>
            <a:r>
              <a:rPr lang="en-GB" sz="2400" b="1" i="1" dirty="0" smtClean="0"/>
              <a:t> (</a:t>
            </a:r>
            <a:r>
              <a:rPr lang="en-GB" sz="2400" b="1" i="1" dirty="0" err="1" smtClean="0"/>
              <a:t>Goodhart</a:t>
            </a:r>
            <a:r>
              <a:rPr lang="en-GB" sz="2400" b="1" i="1" dirty="0" smtClean="0"/>
              <a:t>, 2009 </a:t>
            </a:r>
            <a:r>
              <a:rPr lang="en-GB" sz="2400" b="1" i="1" dirty="0" err="1" smtClean="0"/>
              <a:t>Economica</a:t>
            </a:r>
            <a:r>
              <a:rPr lang="en-GB" sz="2400" b="1" i="1" dirty="0" smtClean="0"/>
              <a:t>) </a:t>
            </a:r>
            <a:r>
              <a:rPr lang="en-GB" sz="2400" b="1" dirty="0" smtClean="0"/>
              <a:t>(</a:t>
            </a:r>
            <a:r>
              <a:rPr lang="en-GB" sz="2400" b="1" dirty="0" err="1" smtClean="0"/>
              <a:t>i.a</a:t>
            </a:r>
            <a:r>
              <a:rPr lang="en-GB" sz="2400" b="1" dirty="0" smtClean="0"/>
              <a:t>) </a:t>
            </a:r>
            <a:r>
              <a:rPr lang="en-GB" sz="2400" b="1" i="1" dirty="0" smtClean="0"/>
              <a:t>Gary  Gorton </a:t>
            </a:r>
            <a:r>
              <a:rPr lang="en-GB" sz="2400" b="1" dirty="0" smtClean="0"/>
              <a:t>CO-EVOLUTIONARY </a:t>
            </a:r>
            <a:r>
              <a:rPr lang="en-GB" sz="2400" b="1" dirty="0"/>
              <a:t>TRANSFORMATION OF BANKING WHILE REMAINING A FRACTIONAL SYSTEM for which central banks responsible and tax payer is liable:  Since Henry Thornton private securitized forms of leverage will  suffer convertibility problems to regulated monetary </a:t>
            </a:r>
            <a:r>
              <a:rPr lang="en-GB" sz="2400" b="1" dirty="0" smtClean="0"/>
              <a:t>base</a:t>
            </a:r>
          </a:p>
          <a:p>
            <a:pPr lvl="0">
              <a:buFont typeface="Arial" pitchFamily="34" charset="0"/>
              <a:buChar char="•"/>
            </a:pPr>
            <a:r>
              <a:rPr lang="en-GB" sz="2400" b="1" dirty="0" smtClean="0"/>
              <a:t>(</a:t>
            </a:r>
            <a:r>
              <a:rPr lang="en-GB" sz="2400" b="1" dirty="0" err="1" smtClean="0"/>
              <a:t>i.b</a:t>
            </a:r>
            <a:r>
              <a:rPr lang="en-GB" sz="2400" b="1" dirty="0" smtClean="0"/>
              <a:t>)New Inflationary transmission mechanism in CPI index needed with ICT based payment substitutes for M0 in advanced cashless economies: The inflation conundrum</a:t>
            </a:r>
            <a:endParaRPr lang="en-GB" sz="2400" dirty="0"/>
          </a:p>
          <a:p>
            <a:pPr marL="0" indent="0">
              <a:buNone/>
            </a:pPr>
            <a:endParaRPr lang="en-US" sz="2800" b="1" dirty="0">
              <a:solidFill>
                <a:srgbClr val="FF0000"/>
              </a:solidFill>
            </a:endParaRPr>
          </a:p>
        </p:txBody>
      </p:sp>
    </p:spTree>
    <p:extLst>
      <p:ext uri="{BB962C8B-B14F-4D97-AF65-F5344CB8AC3E}">
        <p14:creationId xmlns:p14="http://schemas.microsoft.com/office/powerpoint/2010/main" val="884916570"/>
      </p:ext>
    </p:extLst>
  </p:cSld>
  <p:clrMapOvr>
    <a:masterClrMapping/>
  </p:clrMapOvr>
  <p:transition advTm="1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solidFill>
                  <a:srgbClr val="990099"/>
                </a:solidFill>
                <a:latin typeface="Times New Roman" pitchFamily="18" charset="0"/>
                <a:cs typeface="Times New Roman" pitchFamily="18" charset="0"/>
              </a:rPr>
              <a:t>Lecture </a:t>
            </a:r>
            <a:r>
              <a:rPr lang="en-GB" sz="2800" dirty="0" smtClean="0">
                <a:solidFill>
                  <a:srgbClr val="990099"/>
                </a:solidFill>
                <a:latin typeface="Times New Roman" pitchFamily="18" charset="0"/>
                <a:cs typeface="Times New Roman" pitchFamily="18" charset="0"/>
              </a:rPr>
              <a:t>2:Roadmap </a:t>
            </a:r>
            <a:r>
              <a:rPr lang="en-GB" sz="2800" dirty="0" err="1" smtClean="0">
                <a:solidFill>
                  <a:srgbClr val="990099"/>
                </a:solidFill>
                <a:latin typeface="Times New Roman" pitchFamily="18" charset="0"/>
                <a:cs typeface="Times New Roman" pitchFamily="18" charset="0"/>
              </a:rPr>
              <a:t>contd</a:t>
            </a:r>
            <a:r>
              <a:rPr lang="en-GB" sz="2800" dirty="0" smtClean="0">
                <a:solidFill>
                  <a:srgbClr val="990099"/>
                </a:solidFill>
                <a:latin typeface="Times New Roman" pitchFamily="18" charset="0"/>
                <a:cs typeface="Times New Roman" pitchFamily="18" charset="0"/>
              </a:rPr>
              <a:t> Complexity Perspective: Reflexivity</a:t>
            </a:r>
            <a:r>
              <a:rPr lang="en-GB" sz="2800" dirty="0">
                <a:solidFill>
                  <a:srgbClr val="990099"/>
                </a:solidFill>
                <a:latin typeface="Times New Roman" pitchFamily="18" charset="0"/>
                <a:cs typeface="Times New Roman" pitchFamily="18" charset="0"/>
              </a:rPr>
              <a:t> </a:t>
            </a:r>
            <a:r>
              <a:rPr lang="en-GB" sz="2800" dirty="0" smtClean="0">
                <a:solidFill>
                  <a:srgbClr val="990099"/>
                </a:solidFill>
                <a:latin typeface="Times New Roman" pitchFamily="18" charset="0"/>
                <a:cs typeface="Times New Roman" pitchFamily="18" charset="0"/>
              </a:rPr>
              <a:t>and Lucas Critique </a:t>
            </a:r>
            <a:endParaRPr lang="en-GB" sz="2800" dirty="0"/>
          </a:p>
        </p:txBody>
      </p:sp>
      <p:sp>
        <p:nvSpPr>
          <p:cNvPr id="3" name="Content Placeholder 2"/>
          <p:cNvSpPr>
            <a:spLocks noGrp="1"/>
          </p:cNvSpPr>
          <p:nvPr>
            <p:ph idx="1"/>
          </p:nvPr>
        </p:nvSpPr>
        <p:spPr/>
        <p:txBody>
          <a:bodyPr/>
          <a:lstStyle/>
          <a:p>
            <a:pPr>
              <a:buFont typeface="Arial" pitchFamily="34" charset="0"/>
              <a:buChar char="•"/>
            </a:pPr>
            <a:r>
              <a:rPr lang="en-GB" sz="2800" dirty="0" smtClean="0"/>
              <a:t>Part II: </a:t>
            </a:r>
            <a:r>
              <a:rPr lang="en-GB" sz="2800" dirty="0"/>
              <a:t>Inadequate modelling tools for policy design with co-evolving </a:t>
            </a:r>
            <a:r>
              <a:rPr lang="en-GB" sz="2800" dirty="0" err="1" smtClean="0"/>
              <a:t>uber</a:t>
            </a:r>
            <a:r>
              <a:rPr lang="en-GB" sz="2800" dirty="0" smtClean="0"/>
              <a:t> intelligent private sector : How did central bank policy get reduced to a simple rule for inflation </a:t>
            </a:r>
            <a:r>
              <a:rPr lang="en-GB" sz="2800" dirty="0" err="1" smtClean="0"/>
              <a:t>targetting</a:t>
            </a:r>
            <a:r>
              <a:rPr lang="en-GB" sz="2800" dirty="0" smtClean="0"/>
              <a:t> to the exclusion of all else? </a:t>
            </a:r>
          </a:p>
          <a:p>
            <a:pPr>
              <a:buFont typeface="Arial" pitchFamily="34" charset="0"/>
              <a:buChar char="•"/>
            </a:pPr>
            <a:r>
              <a:rPr lang="en-GB" sz="2800" dirty="0" smtClean="0"/>
              <a:t>Part III Demo : How  </a:t>
            </a:r>
            <a:r>
              <a:rPr lang="en-GB" sz="2800" dirty="0"/>
              <a:t>a multi-agent financial network (MAFN) model is well suited to monitor bank activity and to stress test policy for perverse incentives on an </a:t>
            </a:r>
            <a:r>
              <a:rPr lang="en-GB" sz="2800" dirty="0" err="1"/>
              <a:t>ongoing</a:t>
            </a:r>
            <a:r>
              <a:rPr lang="en-GB" sz="2800" dirty="0"/>
              <a:t> basis.   </a:t>
            </a:r>
          </a:p>
          <a:p>
            <a:pPr marL="0" indent="0">
              <a:buNone/>
            </a:pPr>
            <a:r>
              <a:rPr lang="en-GB" dirty="0" smtClean="0"/>
              <a:t> </a:t>
            </a:r>
            <a:endParaRPr lang="en-US" sz="2800" b="1" dirty="0">
              <a:solidFill>
                <a:srgbClr val="FF0000"/>
              </a:solidFill>
            </a:endParaRPr>
          </a:p>
          <a:p>
            <a:pPr>
              <a:buFont typeface="Arial" pitchFamily="34" charset="0"/>
              <a:buChar char="•"/>
            </a:pPr>
            <a:endParaRPr lang="en-GB" dirty="0"/>
          </a:p>
        </p:txBody>
      </p:sp>
    </p:spTree>
    <p:extLst>
      <p:ext uri="{BB962C8B-B14F-4D97-AF65-F5344CB8AC3E}">
        <p14:creationId xmlns:p14="http://schemas.microsoft.com/office/powerpoint/2010/main" val="1671922400"/>
      </p:ext>
    </p:extLst>
  </p:cSld>
  <p:clrMapOvr>
    <a:masterClrMapping/>
  </p:clrMapOvr>
  <p:transition advTm="10000"/>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7608</TotalTime>
  <Words>4289</Words>
  <Application>Microsoft Office PowerPoint</Application>
  <PresentationFormat>On-screen Show (4:3)</PresentationFormat>
  <Paragraphs>228</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Default Design</vt:lpstr>
      <vt:lpstr> </vt:lpstr>
      <vt:lpstr>Recap : Flavour of ICT (Information and Communication Technology) based data driven MAFN models </vt:lpstr>
      <vt:lpstr>Unfortunately, such enabling technologies of advanced ICT economies, have yet to be harnessed for economic analysis and systemic risk monitoring</vt:lpstr>
      <vt:lpstr>Challenges not just economists/regulators behind  technology curve:Deep foundational issues on reflexivity, strategic innovation missing in mainstream policy design</vt:lpstr>
      <vt:lpstr>Regulatory Arbitrage and Peverse Incentives of Policy : Eichengreen (2010, also Hellwig, 2010) concluded - “fundamentally, the (2007) crisis is the result of flawed regulations and perverse incentives in financial markets”. </vt:lpstr>
      <vt:lpstr>Advantages of ACE Models v. Macro-Econometric Models </vt:lpstr>
      <vt:lpstr>Blundell-Wignall and Atkinson (2008) quite rightly state: “understanding causality is a precondition for correct policy making”</vt:lpstr>
      <vt:lpstr>Lecture 2:Roadmap  2007 financial crisis result of deep doctrinal errors : Policy framework devoid of institutions, policy incentives, defaults and most financial data bases</vt:lpstr>
      <vt:lpstr>Lecture 2:Roadmap contd Complexity Perspective: Reflexivity and Lucas Critique </vt:lpstr>
      <vt:lpstr>Part I : Challenges to Robust Policy Modelling “Steadfast refusal to face facts” (Goodhart, 2009 Economica) </vt:lpstr>
      <vt:lpstr>PowerPoint Presentation</vt:lpstr>
      <vt:lpstr>PowerPoint Presentation</vt:lpstr>
      <vt:lpstr>Low inflation in advanced cashless economies: major conundrum marks the 2007 financial crisis</vt:lpstr>
      <vt:lpstr>PowerPoint Presentation</vt:lpstr>
      <vt:lpstr>Average inflation in G10 countries fell to 2.5% by 1994 :Predates inflation targets </vt:lpstr>
      <vt:lpstr>Reasons of fall in inflation in G10 countries (Cheap goods from China vs </vt:lpstr>
      <vt:lpstr>Flat CPI inflation output trade off: Economy Imbalanced by Greenspan Put like  </vt:lpstr>
      <vt:lpstr>          Part II: How did things go so badly wrong ? Game theory for Central Bankers : Why did they get it so wrong ?  Sine qua non of a complex adaptive system is novelty and surprises produced in a Red Queen type arms race The party that does not coevolve will lose the game Markose (2005, sections  3,4 ) How did macro-policy design become fixated on precommitting to simple fixed rules ? A fatal and flawed combination of Lucas ‘Surprise’ Inflation  and Kydland-Precott of buying reputation by fixity and a full repudiation of the need to adapt and co-volve with a vigorously evolving monetary and financial system  Dominant view macro-stability lay in a fixed inflation rule forestalled scientific advances in study of stability of the economic system as a highly interconnected co-evolving one in which policy rules have to be carefully designed to avoid unintended perverse consequences.       </vt:lpstr>
      <vt:lpstr>   Why Policy Design is Not Geared to Competitive Co-Evolution ? Traditional Game Theory is deficient  </vt:lpstr>
      <vt:lpstr>The notion of a surprise strategy in the macro-economics literature appears in the so called Lucas surprise supply function often defined as follows:</vt:lpstr>
      <vt:lpstr>A longstanding misunderstanding by macro and monetary economists of the notion of a ‘surprise’ policy strategy in the Lucas thesis on policy design</vt:lpstr>
      <vt:lpstr>Who Do you Surprise ?In Math Logic your surprise the Liar , the agent who will negate you if you if he can predict  your  actions</vt:lpstr>
      <vt:lpstr>Despite demise of currency pegs from precommitment to transparent rules: Nothing was learnt</vt:lpstr>
      <vt:lpstr>Part III : MAFN  Monitoring of Perverse Incentives from Policy</vt:lpstr>
      <vt:lpstr>PowerPoint Presentation</vt:lpstr>
      <vt:lpstr>PowerPoint Presentation</vt:lpstr>
      <vt:lpstr>Only 33-38 FDIC FIs involved in both CDS and RMBS:Agent based model takes the savings  in equity capital by taking on CDS cover on balance sheet RMBS and compares it to the cost of buying CDS cover (Table below shows the tranches for which CDS arb is lucrative )</vt:lpstr>
      <vt:lpstr>PowerPoint Presentation</vt:lpstr>
      <vt:lpstr>PowerPoint Presentation</vt:lpstr>
      <vt:lpstr>PowerPoint Presentation</vt:lpstr>
      <vt:lpstr>Concluding Remarks </vt:lpstr>
      <vt:lpstr> •Threats from Inflation Misconceived: In advanced cashless economies, the structural changes in monetary aggregates have meant that that the payments component of money has shrunk drastically leaving ‘inside’ private credit creation to dominate</vt:lpstr>
      <vt:lpstr>•Checks and Balances on Negative Externalities from Leverage:</vt:lpstr>
      <vt:lpstr>•Credit Default Swaps as Credit Risk Mitigant in Fractional Systems of Credit Creation:</vt:lpstr>
      <vt:lpstr>Perverse Incentives from Risk Weighting of Capital to be Monitored : It Encourages Race to the bottom and unless it is made countercyclical it is a key reason for why banks became insolvent (eg. Northern Rock see Blundell-Wignall and Atkinson (2008) )</vt:lpstr>
      <vt:lpstr>• New Governance Structures for Financial Innovations and Regulatory Change:</vt:lpstr>
      <vt:lpstr>  In conclusion , I submit that managing financial systemic risk is not simply adding an extra term to Taylor type rule for financial sector overheating !  References   Binmore, K. (1987), “Modelling Rational Players: Part 1”, Journal of Economics and Philosophy, vol. 3, pp. 179-214. Cutland, N.,1980, Computability: An introduction to recursive function theory (CUP).    May, R.M. (1972) “Will a Large Complex system be Stable?”  Nature 238, 413-414.  Marimon, R. Nicolini, J.P, Teles, P. (1997) “Electronic money: The end of inflation ?”, Discussion Paper 122, Institute for Empirical Macroeconomics, Federal Reserve Bank of Minneapolis.   </vt:lpstr>
      <vt:lpstr>PowerPoint Presentation</vt:lpstr>
    </vt:vector>
  </TitlesOfParts>
  <Company>University of Essex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Simone Giansante</dc:creator>
  <cp:lastModifiedBy>ismail - [2010]</cp:lastModifiedBy>
  <cp:revision>818</cp:revision>
  <dcterms:created xsi:type="dcterms:W3CDTF">2007-01-10T15:18:17Z</dcterms:created>
  <dcterms:modified xsi:type="dcterms:W3CDTF">2012-06-24T22:12:36Z</dcterms:modified>
</cp:coreProperties>
</file>