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Default Extension="sldx" ContentType="application/vnd.openxmlformats-officedocument.presentationml.slide"/>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4" r:id="rId2"/>
    <p:sldMasterId id="2147483668" r:id="rId3"/>
  </p:sldMasterIdLst>
  <p:notesMasterIdLst>
    <p:notesMasterId r:id="rId65"/>
  </p:notesMasterIdLst>
  <p:sldIdLst>
    <p:sldId id="261" r:id="rId4"/>
    <p:sldId id="363" r:id="rId5"/>
    <p:sldId id="484" r:id="rId6"/>
    <p:sldId id="373" r:id="rId7"/>
    <p:sldId id="495" r:id="rId8"/>
    <p:sldId id="497" r:id="rId9"/>
    <p:sldId id="496" r:id="rId10"/>
    <p:sldId id="408" r:id="rId11"/>
    <p:sldId id="470" r:id="rId12"/>
    <p:sldId id="429" r:id="rId13"/>
    <p:sldId id="462" r:id="rId14"/>
    <p:sldId id="422" r:id="rId15"/>
    <p:sldId id="514" r:id="rId16"/>
    <p:sldId id="437" r:id="rId17"/>
    <p:sldId id="436" r:id="rId18"/>
    <p:sldId id="498" r:id="rId19"/>
    <p:sldId id="398" r:id="rId20"/>
    <p:sldId id="458" r:id="rId21"/>
    <p:sldId id="443" r:id="rId22"/>
    <p:sldId id="469" r:id="rId23"/>
    <p:sldId id="519" r:id="rId24"/>
    <p:sldId id="486" r:id="rId25"/>
    <p:sldId id="374" r:id="rId26"/>
    <p:sldId id="441" r:id="rId27"/>
    <p:sldId id="440" r:id="rId28"/>
    <p:sldId id="444" r:id="rId29"/>
    <p:sldId id="488" r:id="rId30"/>
    <p:sldId id="489" r:id="rId31"/>
    <p:sldId id="501" r:id="rId32"/>
    <p:sldId id="503" r:id="rId33"/>
    <p:sldId id="504" r:id="rId34"/>
    <p:sldId id="505" r:id="rId35"/>
    <p:sldId id="426" r:id="rId36"/>
    <p:sldId id="516" r:id="rId37"/>
    <p:sldId id="517" r:id="rId38"/>
    <p:sldId id="326" r:id="rId39"/>
    <p:sldId id="506" r:id="rId40"/>
    <p:sldId id="510" r:id="rId41"/>
    <p:sldId id="499" r:id="rId42"/>
    <p:sldId id="507" r:id="rId43"/>
    <p:sldId id="508" r:id="rId44"/>
    <p:sldId id="509" r:id="rId45"/>
    <p:sldId id="511" r:id="rId46"/>
    <p:sldId id="512" r:id="rId47"/>
    <p:sldId id="513" r:id="rId48"/>
    <p:sldId id="490" r:id="rId49"/>
    <p:sldId id="472" r:id="rId50"/>
    <p:sldId id="471" r:id="rId51"/>
    <p:sldId id="473" r:id="rId52"/>
    <p:sldId id="483" r:id="rId53"/>
    <p:sldId id="492" r:id="rId54"/>
    <p:sldId id="487" r:id="rId55"/>
    <p:sldId id="479" r:id="rId56"/>
    <p:sldId id="494" r:id="rId57"/>
    <p:sldId id="478" r:id="rId58"/>
    <p:sldId id="477" r:id="rId59"/>
    <p:sldId id="450" r:id="rId60"/>
    <p:sldId id="382" r:id="rId61"/>
    <p:sldId id="331" r:id="rId62"/>
    <p:sldId id="407" r:id="rId63"/>
    <p:sldId id="515" r:id="rId64"/>
  </p:sldIdLst>
  <p:sldSz cx="9144000" cy="6858000" type="screen4x3"/>
  <p:notesSz cx="6858000" cy="1001395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800080"/>
    <a:srgbClr val="FF0000"/>
    <a:srgbClr val="99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29" autoAdjust="0"/>
    <p:restoredTop sz="94671" autoAdjust="0"/>
  </p:normalViewPr>
  <p:slideViewPr>
    <p:cSldViewPr>
      <p:cViewPr varScale="1">
        <p:scale>
          <a:sx n="65" d="100"/>
          <a:sy n="65" d="100"/>
        </p:scale>
        <p:origin x="-1518"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6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presProps" Target="presProps.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COMISEF\Dropbox\RBI%20Systemic%20Risk\ANALYSIS%202012\results%202012\Q4\TOTAL%20NO%20MULTINET\TAX%20TABLE.xls"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COMISEF\Dropbox\RBI%20Systemic%20Risk\ANALYSIS%202012\results%202012\Q4\TOTAL%20NO%20MULTINET\TAX%20TABLE.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165066186707043"/>
          <c:y val="8.3601286173633632E-2"/>
          <c:w val="0.60841520089881862"/>
          <c:h val="0.69453376205787842"/>
        </c:manualLayout>
      </c:layout>
      <c:lineChart>
        <c:grouping val="standard"/>
        <c:varyColors val="0"/>
        <c:ser>
          <c:idx val="0"/>
          <c:order val="0"/>
          <c:tx>
            <c:strRef>
              <c:f>'Q4 TOT NO MULTINET'!$A$81:$F$81</c:f>
              <c:strCache>
                <c:ptCount val="1"/>
                <c:pt idx="0">
                  <c:v>MAX EIGEN VALUE</c:v>
                </c:pt>
              </c:strCache>
            </c:strRef>
          </c:tx>
          <c:spPr>
            <a:ln w="38100">
              <a:solidFill>
                <a:srgbClr val="000080"/>
              </a:solidFill>
              <a:prstDash val="solid"/>
            </a:ln>
          </c:spPr>
          <c:marker>
            <c:symbol val="none"/>
          </c:marker>
          <c:cat>
            <c:numRef>
              <c:f>'Q4 TOT NO MULTINET'!$G$2:$Q$2</c:f>
              <c:numCache>
                <c:formatCode>General</c:formatCode>
                <c:ptCount val="11"/>
                <c:pt idx="0">
                  <c:v>0</c:v>
                </c:pt>
                <c:pt idx="1">
                  <c:v>0.1</c:v>
                </c:pt>
                <c:pt idx="2">
                  <c:v>0.2</c:v>
                </c:pt>
                <c:pt idx="3">
                  <c:v>0.30000000000000032</c:v>
                </c:pt>
                <c:pt idx="4">
                  <c:v>0.4</c:v>
                </c:pt>
                <c:pt idx="5">
                  <c:v>0.5</c:v>
                </c:pt>
                <c:pt idx="6">
                  <c:v>0.60000000000000064</c:v>
                </c:pt>
                <c:pt idx="7">
                  <c:v>0.70000000000000062</c:v>
                </c:pt>
                <c:pt idx="8">
                  <c:v>0.79999999999999993</c:v>
                </c:pt>
                <c:pt idx="9">
                  <c:v>0.9</c:v>
                </c:pt>
                <c:pt idx="10">
                  <c:v>0.99999999999999989</c:v>
                </c:pt>
              </c:numCache>
            </c:numRef>
          </c:cat>
          <c:val>
            <c:numRef>
              <c:f>'Q4 TOT NO MULTINET'!$G$81:$Q$81</c:f>
              <c:numCache>
                <c:formatCode>General</c:formatCode>
                <c:ptCount val="11"/>
                <c:pt idx="0">
                  <c:v>0.91087425008283662</c:v>
                </c:pt>
                <c:pt idx="1">
                  <c:v>0.61394729404089521</c:v>
                </c:pt>
                <c:pt idx="2">
                  <c:v>0.46479036267606499</c:v>
                </c:pt>
                <c:pt idx="3">
                  <c:v>0.36947418386953773</c:v>
                </c:pt>
                <c:pt idx="4">
                  <c:v>0.30328420243396698</c:v>
                </c:pt>
                <c:pt idx="5">
                  <c:v>0.25337428841700133</c:v>
                </c:pt>
                <c:pt idx="6">
                  <c:v>0.21389100641525399</c:v>
                </c:pt>
                <c:pt idx="7">
                  <c:v>0.18149898806066037</c:v>
                </c:pt>
                <c:pt idx="8">
                  <c:v>0.14915983035694599</c:v>
                </c:pt>
                <c:pt idx="9">
                  <c:v>0.11701038669142699</c:v>
                </c:pt>
                <c:pt idx="10">
                  <c:v>8.5281396591195296E-2</c:v>
                </c:pt>
              </c:numCache>
            </c:numRef>
          </c:val>
          <c:smooth val="0"/>
        </c:ser>
        <c:ser>
          <c:idx val="1"/>
          <c:order val="1"/>
          <c:tx>
            <c:strRef>
              <c:f>'Q4 TOT NO MULTINET'!$A$83:$F$83</c:f>
              <c:strCache>
                <c:ptCount val="1"/>
                <c:pt idx="0">
                  <c:v>THRESHOLD</c:v>
                </c:pt>
              </c:strCache>
            </c:strRef>
          </c:tx>
          <c:spPr>
            <a:ln w="38100">
              <a:solidFill>
                <a:srgbClr val="FF00FF"/>
              </a:solidFill>
              <a:prstDash val="solid"/>
            </a:ln>
          </c:spPr>
          <c:marker>
            <c:symbol val="none"/>
          </c:marker>
          <c:val>
            <c:numRef>
              <c:f>'Q4 TOT NO MULTINET'!$G$83:$Q$83</c:f>
              <c:numCache>
                <c:formatCode>General</c:formatCode>
                <c:ptCount val="11"/>
                <c:pt idx="0">
                  <c:v>0.25</c:v>
                </c:pt>
                <c:pt idx="1">
                  <c:v>0.25</c:v>
                </c:pt>
                <c:pt idx="2">
                  <c:v>0.25</c:v>
                </c:pt>
                <c:pt idx="3">
                  <c:v>0.25</c:v>
                </c:pt>
                <c:pt idx="4">
                  <c:v>0.25</c:v>
                </c:pt>
                <c:pt idx="5">
                  <c:v>0.25</c:v>
                </c:pt>
                <c:pt idx="6">
                  <c:v>0.25</c:v>
                </c:pt>
                <c:pt idx="7">
                  <c:v>0.25</c:v>
                </c:pt>
                <c:pt idx="8">
                  <c:v>0.25</c:v>
                </c:pt>
                <c:pt idx="9">
                  <c:v>0.25</c:v>
                </c:pt>
                <c:pt idx="10">
                  <c:v>0.25</c:v>
                </c:pt>
              </c:numCache>
            </c:numRef>
          </c:val>
          <c:smooth val="0"/>
        </c:ser>
        <c:dLbls>
          <c:showLegendKey val="0"/>
          <c:showVal val="0"/>
          <c:showCatName val="0"/>
          <c:showSerName val="0"/>
          <c:showPercent val="0"/>
          <c:showBubbleSize val="0"/>
        </c:dLbls>
        <c:marker val="1"/>
        <c:smooth val="0"/>
        <c:axId val="93556224"/>
        <c:axId val="78490432"/>
      </c:lineChart>
      <c:catAx>
        <c:axId val="93556224"/>
        <c:scaling>
          <c:orientation val="minMax"/>
        </c:scaling>
        <c:delete val="0"/>
        <c:axPos val="b"/>
        <c:title>
          <c:tx>
            <c:rich>
              <a:bodyPr/>
              <a:lstStyle/>
              <a:p>
                <a:pPr>
                  <a:defRPr sz="1000" b="1" i="0" u="none" strike="noStrike" baseline="0">
                    <a:solidFill>
                      <a:srgbClr val="000000"/>
                    </a:solidFill>
                    <a:latin typeface="Arial"/>
                    <a:ea typeface="Arial"/>
                    <a:cs typeface="Arial"/>
                  </a:defRPr>
                </a:pPr>
                <a:r>
                  <a:rPr lang="en-GB"/>
                  <a:t>alpha</a:t>
                </a:r>
              </a:p>
            </c:rich>
          </c:tx>
          <c:layout>
            <c:manualLayout>
              <c:xMode val="edge"/>
              <c:yMode val="edge"/>
              <c:x val="0.38349575163037208"/>
              <c:y val="0.87781350482315113"/>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78490432"/>
        <c:crosses val="autoZero"/>
        <c:auto val="1"/>
        <c:lblAlgn val="ctr"/>
        <c:lblOffset val="100"/>
        <c:tickLblSkip val="1"/>
        <c:tickMarkSkip val="1"/>
        <c:noMultiLvlLbl val="0"/>
      </c:catAx>
      <c:valAx>
        <c:axId val="78490432"/>
        <c:scaling>
          <c:orientation val="minMax"/>
        </c:scaling>
        <c:delete val="0"/>
        <c:axPos val="l"/>
        <c:title>
          <c:tx>
            <c:rich>
              <a:bodyPr/>
              <a:lstStyle/>
              <a:p>
                <a:pPr>
                  <a:defRPr sz="1000" b="1" i="0" u="none" strike="noStrike" baseline="0">
                    <a:solidFill>
                      <a:srgbClr val="000000"/>
                    </a:solidFill>
                    <a:latin typeface="Arial"/>
                    <a:ea typeface="Arial"/>
                    <a:cs typeface="Arial"/>
                  </a:defRPr>
                </a:pPr>
                <a:r>
                  <a:rPr lang="en-GB"/>
                  <a:t>max eigen value</a:t>
                </a:r>
              </a:p>
            </c:rich>
          </c:tx>
          <c:layout>
            <c:manualLayout>
              <c:xMode val="edge"/>
              <c:yMode val="edge"/>
              <c:x val="2.5890008548885905E-2"/>
              <c:y val="0.25401929260450162"/>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93556224"/>
        <c:crosses val="autoZero"/>
        <c:crossBetween val="between"/>
      </c:valAx>
      <c:spPr>
        <a:noFill/>
        <a:ln w="25400">
          <a:noFill/>
        </a:ln>
      </c:spPr>
    </c:plotArea>
    <c:legend>
      <c:legendPos val="r"/>
      <c:layout>
        <c:manualLayout>
          <c:xMode val="edge"/>
          <c:yMode val="edge"/>
          <c:x val="0.72001265980607476"/>
          <c:y val="6.4308681672025858E-2"/>
          <c:w val="0.26380759652302904"/>
          <c:h val="0.1713338279275948"/>
        </c:manualLayout>
      </c:layout>
      <c:overlay val="0"/>
      <c:spPr>
        <a:solidFill>
          <a:srgbClr val="FFFFFF"/>
        </a:solidFill>
        <a:ln w="3175">
          <a:solidFill>
            <a:srgbClr val="000000"/>
          </a:solidFill>
          <a:prstDash val="solid"/>
        </a:ln>
      </c:spPr>
      <c:txPr>
        <a:bodyPr/>
        <a:lstStyle/>
        <a:p>
          <a:pPr>
            <a:defRPr sz="1400" b="0" i="0" u="none" strike="noStrike" baseline="0">
              <a:solidFill>
                <a:srgbClr val="000000"/>
              </a:solidFill>
              <a:latin typeface="Arial"/>
              <a:ea typeface="Arial"/>
              <a:cs typeface="Arial"/>
            </a:defRPr>
          </a:pPr>
          <a:endParaRPr lang="en-US"/>
        </a:p>
      </c:txPr>
    </c:legend>
    <c:plotVisOnly val="1"/>
    <c:dispBlanksAs val="gap"/>
    <c:showDLblsOverMax val="0"/>
  </c:chart>
  <c:spPr>
    <a:solidFill>
      <a:srgbClr val="FFFFFF"/>
    </a:solidFill>
    <a:ln w="3175">
      <a:solidFill>
        <a:srgbClr val="000000"/>
      </a:solidFill>
      <a:prstDash val="solid"/>
    </a:ln>
  </c:spPr>
  <c:txPr>
    <a:bodyPr/>
    <a:lstStyle/>
    <a:p>
      <a:pPr>
        <a:defRPr sz="1000" b="0" i="0" u="none" strike="noStrike" baseline="0">
          <a:solidFill>
            <a:srgbClr val="000000"/>
          </a:solidFill>
          <a:latin typeface="Arial"/>
          <a:ea typeface="Arial"/>
          <a:cs typeface="Arial"/>
        </a:defRPr>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457036114570353"/>
          <c:y val="7.3298523011242012E-2"/>
          <c:w val="0.86799501867995155"/>
          <c:h val="0.57329916212364274"/>
        </c:manualLayout>
      </c:layout>
      <c:lineChart>
        <c:grouping val="standard"/>
        <c:varyColors val="0"/>
        <c:ser>
          <c:idx val="0"/>
          <c:order val="0"/>
          <c:tx>
            <c:strRef>
              <c:f>'Q4 TOT NO MULTINET'!$A$3</c:f>
              <c:strCache>
                <c:ptCount val="1"/>
                <c:pt idx="0">
                  <c:v>C001</c:v>
                </c:pt>
              </c:strCache>
            </c:strRef>
          </c:tx>
          <c:spPr>
            <a:ln w="38100">
              <a:solidFill>
                <a:srgbClr val="000080"/>
              </a:solidFill>
              <a:prstDash val="solid"/>
            </a:ln>
          </c:spPr>
          <c:marker>
            <c:symbol val="none"/>
          </c:marker>
          <c:cat>
            <c:numRef>
              <c:f>'Q4 TOT NO MULTINET'!$R$2:$AB$2</c:f>
              <c:numCache>
                <c:formatCode>General</c:formatCode>
                <c:ptCount val="11"/>
                <c:pt idx="0">
                  <c:v>0</c:v>
                </c:pt>
                <c:pt idx="1">
                  <c:v>0.1</c:v>
                </c:pt>
                <c:pt idx="2">
                  <c:v>0.2</c:v>
                </c:pt>
                <c:pt idx="3">
                  <c:v>0.30000000000000032</c:v>
                </c:pt>
                <c:pt idx="4">
                  <c:v>0.4</c:v>
                </c:pt>
                <c:pt idx="5">
                  <c:v>0.5</c:v>
                </c:pt>
                <c:pt idx="6">
                  <c:v>0.60000000000000064</c:v>
                </c:pt>
                <c:pt idx="7">
                  <c:v>0.70000000000000062</c:v>
                </c:pt>
                <c:pt idx="8">
                  <c:v>0.79999999999999993</c:v>
                </c:pt>
                <c:pt idx="9">
                  <c:v>0.89999999999999991</c:v>
                </c:pt>
                <c:pt idx="10">
                  <c:v>0.99999999999999989</c:v>
                </c:pt>
              </c:numCache>
            </c:numRef>
          </c:cat>
          <c:val>
            <c:numRef>
              <c:f>'Q4 TOT NO MULTINET'!$R$3:$AB$3</c:f>
              <c:numCache>
                <c:formatCode>General</c:formatCode>
                <c:ptCount val="11"/>
                <c:pt idx="0">
                  <c:v>0</c:v>
                </c:pt>
                <c:pt idx="1">
                  <c:v>3.5493990737368544E-2</c:v>
                </c:pt>
                <c:pt idx="2">
                  <c:v>7.0987981474737033E-2</c:v>
                </c:pt>
                <c:pt idx="3">
                  <c:v>0.10648197221210552</c:v>
                </c:pt>
                <c:pt idx="4">
                  <c:v>0.14197596294947401</c:v>
                </c:pt>
                <c:pt idx="5">
                  <c:v>0.17746995368684276</c:v>
                </c:pt>
                <c:pt idx="6">
                  <c:v>0.21296394442421132</c:v>
                </c:pt>
                <c:pt idx="7">
                  <c:v>0.24845793516157977</c:v>
                </c:pt>
                <c:pt idx="8">
                  <c:v>0.28395192589894847</c:v>
                </c:pt>
                <c:pt idx="9">
                  <c:v>0.3194459166363165</c:v>
                </c:pt>
                <c:pt idx="10">
                  <c:v>0.35493990737368547</c:v>
                </c:pt>
              </c:numCache>
            </c:numRef>
          </c:val>
          <c:smooth val="0"/>
        </c:ser>
        <c:ser>
          <c:idx val="1"/>
          <c:order val="1"/>
          <c:tx>
            <c:strRef>
              <c:f>'Q4 TOT NO MULTINET'!$A$4</c:f>
              <c:strCache>
                <c:ptCount val="1"/>
                <c:pt idx="0">
                  <c:v>C004</c:v>
                </c:pt>
              </c:strCache>
            </c:strRef>
          </c:tx>
          <c:spPr>
            <a:ln w="38100">
              <a:solidFill>
                <a:srgbClr val="FF00FF"/>
              </a:solidFill>
              <a:prstDash val="solid"/>
            </a:ln>
          </c:spPr>
          <c:marker>
            <c:symbol val="none"/>
          </c:marker>
          <c:cat>
            <c:numRef>
              <c:f>'Q4 TOT NO MULTINET'!$R$2:$AB$2</c:f>
              <c:numCache>
                <c:formatCode>General</c:formatCode>
                <c:ptCount val="11"/>
                <c:pt idx="0">
                  <c:v>0</c:v>
                </c:pt>
                <c:pt idx="1">
                  <c:v>0.1</c:v>
                </c:pt>
                <c:pt idx="2">
                  <c:v>0.2</c:v>
                </c:pt>
                <c:pt idx="3">
                  <c:v>0.30000000000000032</c:v>
                </c:pt>
                <c:pt idx="4">
                  <c:v>0.4</c:v>
                </c:pt>
                <c:pt idx="5">
                  <c:v>0.5</c:v>
                </c:pt>
                <c:pt idx="6">
                  <c:v>0.60000000000000064</c:v>
                </c:pt>
                <c:pt idx="7">
                  <c:v>0.70000000000000062</c:v>
                </c:pt>
                <c:pt idx="8">
                  <c:v>0.79999999999999993</c:v>
                </c:pt>
                <c:pt idx="9">
                  <c:v>0.89999999999999991</c:v>
                </c:pt>
                <c:pt idx="10">
                  <c:v>0.99999999999999989</c:v>
                </c:pt>
              </c:numCache>
            </c:numRef>
          </c:cat>
          <c:val>
            <c:numRef>
              <c:f>'Q4 TOT NO MULTINET'!$R$4:$AB$4</c:f>
              <c:numCache>
                <c:formatCode>General</c:formatCode>
                <c:ptCount val="11"/>
                <c:pt idx="0">
                  <c:v>0</c:v>
                </c:pt>
                <c:pt idx="1">
                  <c:v>3.380199834005751E-2</c:v>
                </c:pt>
                <c:pt idx="2">
                  <c:v>6.7603996680115019E-2</c:v>
                </c:pt>
                <c:pt idx="3">
                  <c:v>0.10140599502017252</c:v>
                </c:pt>
                <c:pt idx="4">
                  <c:v>0.13520799336023026</c:v>
                </c:pt>
                <c:pt idx="5">
                  <c:v>0.16900999170028749</c:v>
                </c:pt>
                <c:pt idx="6">
                  <c:v>0.20281199004034514</c:v>
                </c:pt>
                <c:pt idx="7">
                  <c:v>0.23661398838040273</c:v>
                </c:pt>
                <c:pt idx="8">
                  <c:v>0.27041598672046041</c:v>
                </c:pt>
                <c:pt idx="9">
                  <c:v>0.30421798506051784</c:v>
                </c:pt>
                <c:pt idx="10">
                  <c:v>0.33801998340057554</c:v>
                </c:pt>
              </c:numCache>
            </c:numRef>
          </c:val>
          <c:smooth val="0"/>
        </c:ser>
        <c:ser>
          <c:idx val="2"/>
          <c:order val="2"/>
          <c:tx>
            <c:strRef>
              <c:f>'Q4 TOT NO MULTINET'!$A$5</c:f>
              <c:strCache>
                <c:ptCount val="1"/>
                <c:pt idx="0">
                  <c:v>A018</c:v>
                </c:pt>
              </c:strCache>
            </c:strRef>
          </c:tx>
          <c:spPr>
            <a:ln w="12700">
              <a:solidFill>
                <a:srgbClr val="FFFF00"/>
              </a:solidFill>
              <a:prstDash val="solid"/>
            </a:ln>
          </c:spPr>
          <c:marker>
            <c:symbol val="none"/>
          </c:marker>
          <c:cat>
            <c:numRef>
              <c:f>'Q4 TOT NO MULTINET'!$R$2:$AB$2</c:f>
              <c:numCache>
                <c:formatCode>General</c:formatCode>
                <c:ptCount val="11"/>
                <c:pt idx="0">
                  <c:v>0</c:v>
                </c:pt>
                <c:pt idx="1">
                  <c:v>0.1</c:v>
                </c:pt>
                <c:pt idx="2">
                  <c:v>0.2</c:v>
                </c:pt>
                <c:pt idx="3">
                  <c:v>0.30000000000000032</c:v>
                </c:pt>
                <c:pt idx="4">
                  <c:v>0.4</c:v>
                </c:pt>
                <c:pt idx="5">
                  <c:v>0.5</c:v>
                </c:pt>
                <c:pt idx="6">
                  <c:v>0.60000000000000064</c:v>
                </c:pt>
                <c:pt idx="7">
                  <c:v>0.70000000000000062</c:v>
                </c:pt>
                <c:pt idx="8">
                  <c:v>0.79999999999999993</c:v>
                </c:pt>
                <c:pt idx="9">
                  <c:v>0.89999999999999991</c:v>
                </c:pt>
                <c:pt idx="10">
                  <c:v>0.99999999999999989</c:v>
                </c:pt>
              </c:numCache>
            </c:numRef>
          </c:cat>
          <c:val>
            <c:numRef>
              <c:f>'Q4 TOT NO MULTINET'!$R$5:$AB$5</c:f>
              <c:numCache>
                <c:formatCode>General</c:formatCode>
                <c:ptCount val="11"/>
                <c:pt idx="0">
                  <c:v>0</c:v>
                </c:pt>
                <c:pt idx="1">
                  <c:v>3.0680190881203762E-2</c:v>
                </c:pt>
                <c:pt idx="2">
                  <c:v>6.1360381762407414E-2</c:v>
                </c:pt>
                <c:pt idx="3">
                  <c:v>9.2040572643611124E-2</c:v>
                </c:pt>
                <c:pt idx="4">
                  <c:v>0.12272076352481497</c:v>
                </c:pt>
                <c:pt idx="5">
                  <c:v>0.15340095440601867</c:v>
                </c:pt>
                <c:pt idx="6">
                  <c:v>0.18408114528722247</c:v>
                </c:pt>
                <c:pt idx="7">
                  <c:v>0.21476133616842635</c:v>
                </c:pt>
                <c:pt idx="8">
                  <c:v>0.24544152704962971</c:v>
                </c:pt>
                <c:pt idx="9">
                  <c:v>0.27612171793083368</c:v>
                </c:pt>
                <c:pt idx="10">
                  <c:v>0.30680190881203734</c:v>
                </c:pt>
              </c:numCache>
            </c:numRef>
          </c:val>
          <c:smooth val="0"/>
        </c:ser>
        <c:ser>
          <c:idx val="3"/>
          <c:order val="3"/>
          <c:tx>
            <c:strRef>
              <c:f>'Q4 TOT NO MULTINET'!$A$6</c:f>
              <c:strCache>
                <c:ptCount val="1"/>
                <c:pt idx="0">
                  <c:v>D031</c:v>
                </c:pt>
              </c:strCache>
            </c:strRef>
          </c:tx>
          <c:spPr>
            <a:ln w="38100">
              <a:solidFill>
                <a:srgbClr val="00FFFF"/>
              </a:solidFill>
              <a:prstDash val="solid"/>
            </a:ln>
          </c:spPr>
          <c:marker>
            <c:symbol val="none"/>
          </c:marker>
          <c:cat>
            <c:numRef>
              <c:f>'Q4 TOT NO MULTINET'!$R$2:$AB$2</c:f>
              <c:numCache>
                <c:formatCode>General</c:formatCode>
                <c:ptCount val="11"/>
                <c:pt idx="0">
                  <c:v>0</c:v>
                </c:pt>
                <c:pt idx="1">
                  <c:v>0.1</c:v>
                </c:pt>
                <c:pt idx="2">
                  <c:v>0.2</c:v>
                </c:pt>
                <c:pt idx="3">
                  <c:v>0.30000000000000032</c:v>
                </c:pt>
                <c:pt idx="4">
                  <c:v>0.4</c:v>
                </c:pt>
                <c:pt idx="5">
                  <c:v>0.5</c:v>
                </c:pt>
                <c:pt idx="6">
                  <c:v>0.60000000000000064</c:v>
                </c:pt>
                <c:pt idx="7">
                  <c:v>0.70000000000000062</c:v>
                </c:pt>
                <c:pt idx="8">
                  <c:v>0.79999999999999993</c:v>
                </c:pt>
                <c:pt idx="9">
                  <c:v>0.89999999999999991</c:v>
                </c:pt>
                <c:pt idx="10">
                  <c:v>0.99999999999999989</c:v>
                </c:pt>
              </c:numCache>
            </c:numRef>
          </c:cat>
          <c:val>
            <c:numRef>
              <c:f>'Q4 TOT NO MULTINET'!$R$6:$AB$6</c:f>
              <c:numCache>
                <c:formatCode>General</c:formatCode>
                <c:ptCount val="11"/>
                <c:pt idx="0">
                  <c:v>0</c:v>
                </c:pt>
                <c:pt idx="1">
                  <c:v>3.0460484976886866E-2</c:v>
                </c:pt>
                <c:pt idx="2">
                  <c:v>6.0920969953773857E-2</c:v>
                </c:pt>
                <c:pt idx="3">
                  <c:v>9.1381454930660688E-2</c:v>
                </c:pt>
                <c:pt idx="4">
                  <c:v>0.12184193990754758</c:v>
                </c:pt>
                <c:pt idx="5">
                  <c:v>0.15230242488443477</c:v>
                </c:pt>
                <c:pt idx="6">
                  <c:v>0.18276290986132185</c:v>
                </c:pt>
                <c:pt idx="7">
                  <c:v>0.21322339483820849</c:v>
                </c:pt>
                <c:pt idx="8">
                  <c:v>0.24368387981509521</c:v>
                </c:pt>
                <c:pt idx="9">
                  <c:v>0.27414436479198206</c:v>
                </c:pt>
                <c:pt idx="10">
                  <c:v>0.30460484976886942</c:v>
                </c:pt>
              </c:numCache>
            </c:numRef>
          </c:val>
          <c:smooth val="0"/>
        </c:ser>
        <c:ser>
          <c:idx val="4"/>
          <c:order val="4"/>
          <c:tx>
            <c:strRef>
              <c:f>'Q4 TOT NO MULTINET'!$A$7</c:f>
              <c:strCache>
                <c:ptCount val="1"/>
                <c:pt idx="0">
                  <c:v>C003</c:v>
                </c:pt>
              </c:strCache>
            </c:strRef>
          </c:tx>
          <c:spPr>
            <a:ln w="38100">
              <a:solidFill>
                <a:srgbClr val="800080"/>
              </a:solidFill>
              <a:prstDash val="solid"/>
            </a:ln>
          </c:spPr>
          <c:marker>
            <c:symbol val="none"/>
          </c:marker>
          <c:cat>
            <c:numRef>
              <c:f>'Q4 TOT NO MULTINET'!$R$2:$AB$2</c:f>
              <c:numCache>
                <c:formatCode>General</c:formatCode>
                <c:ptCount val="11"/>
                <c:pt idx="0">
                  <c:v>0</c:v>
                </c:pt>
                <c:pt idx="1">
                  <c:v>0.1</c:v>
                </c:pt>
                <c:pt idx="2">
                  <c:v>0.2</c:v>
                </c:pt>
                <c:pt idx="3">
                  <c:v>0.30000000000000032</c:v>
                </c:pt>
                <c:pt idx="4">
                  <c:v>0.4</c:v>
                </c:pt>
                <c:pt idx="5">
                  <c:v>0.5</c:v>
                </c:pt>
                <c:pt idx="6">
                  <c:v>0.60000000000000064</c:v>
                </c:pt>
                <c:pt idx="7">
                  <c:v>0.70000000000000062</c:v>
                </c:pt>
                <c:pt idx="8">
                  <c:v>0.79999999999999993</c:v>
                </c:pt>
                <c:pt idx="9">
                  <c:v>0.89999999999999991</c:v>
                </c:pt>
                <c:pt idx="10">
                  <c:v>0.99999999999999989</c:v>
                </c:pt>
              </c:numCache>
            </c:numRef>
          </c:cat>
          <c:val>
            <c:numRef>
              <c:f>'Q4 TOT NO MULTINET'!$R$7:$AB$7</c:f>
              <c:numCache>
                <c:formatCode>General</c:formatCode>
                <c:ptCount val="11"/>
                <c:pt idx="0">
                  <c:v>0</c:v>
                </c:pt>
                <c:pt idx="1">
                  <c:v>2.7865955616241955E-2</c:v>
                </c:pt>
                <c:pt idx="2">
                  <c:v>5.5731911232483902E-2</c:v>
                </c:pt>
                <c:pt idx="3">
                  <c:v>8.3597866848725805E-2</c:v>
                </c:pt>
                <c:pt idx="4">
                  <c:v>0.11146382246496761</c:v>
                </c:pt>
                <c:pt idx="5">
                  <c:v>0.1393297780812095</c:v>
                </c:pt>
                <c:pt idx="6">
                  <c:v>0.16719573369745144</c:v>
                </c:pt>
                <c:pt idx="7">
                  <c:v>0.19506168931369328</c:v>
                </c:pt>
                <c:pt idx="8">
                  <c:v>0.22292764492993519</c:v>
                </c:pt>
                <c:pt idx="9">
                  <c:v>0.25079360054617639</c:v>
                </c:pt>
                <c:pt idx="10">
                  <c:v>0.27865955616241894</c:v>
                </c:pt>
              </c:numCache>
            </c:numRef>
          </c:val>
          <c:smooth val="0"/>
        </c:ser>
        <c:ser>
          <c:idx val="5"/>
          <c:order val="5"/>
          <c:tx>
            <c:strRef>
              <c:f>'Q4 TOT NO MULTINET'!$A$8</c:f>
              <c:strCache>
                <c:ptCount val="1"/>
                <c:pt idx="0">
                  <c:v>A010</c:v>
                </c:pt>
              </c:strCache>
            </c:strRef>
          </c:tx>
          <c:spPr>
            <a:ln w="38100">
              <a:solidFill>
                <a:srgbClr val="800000"/>
              </a:solidFill>
              <a:prstDash val="solid"/>
            </a:ln>
          </c:spPr>
          <c:marker>
            <c:symbol val="none"/>
          </c:marker>
          <c:cat>
            <c:numRef>
              <c:f>'Q4 TOT NO MULTINET'!$R$2:$AB$2</c:f>
              <c:numCache>
                <c:formatCode>General</c:formatCode>
                <c:ptCount val="11"/>
                <c:pt idx="0">
                  <c:v>0</c:v>
                </c:pt>
                <c:pt idx="1">
                  <c:v>0.1</c:v>
                </c:pt>
                <c:pt idx="2">
                  <c:v>0.2</c:v>
                </c:pt>
                <c:pt idx="3">
                  <c:v>0.30000000000000032</c:v>
                </c:pt>
                <c:pt idx="4">
                  <c:v>0.4</c:v>
                </c:pt>
                <c:pt idx="5">
                  <c:v>0.5</c:v>
                </c:pt>
                <c:pt idx="6">
                  <c:v>0.60000000000000064</c:v>
                </c:pt>
                <c:pt idx="7">
                  <c:v>0.70000000000000062</c:v>
                </c:pt>
                <c:pt idx="8">
                  <c:v>0.79999999999999993</c:v>
                </c:pt>
                <c:pt idx="9">
                  <c:v>0.89999999999999991</c:v>
                </c:pt>
                <c:pt idx="10">
                  <c:v>0.99999999999999989</c:v>
                </c:pt>
              </c:numCache>
            </c:numRef>
          </c:cat>
          <c:val>
            <c:numRef>
              <c:f>'Q4 TOT NO MULTINET'!$R$8:$AB$8</c:f>
              <c:numCache>
                <c:formatCode>General</c:formatCode>
                <c:ptCount val="11"/>
                <c:pt idx="0">
                  <c:v>0</c:v>
                </c:pt>
                <c:pt idx="1">
                  <c:v>2.5892289459927602E-2</c:v>
                </c:pt>
                <c:pt idx="2">
                  <c:v>5.1784578919855197E-2</c:v>
                </c:pt>
                <c:pt idx="3">
                  <c:v>7.7676868379782785E-2</c:v>
                </c:pt>
                <c:pt idx="4">
                  <c:v>0.10356915783971039</c:v>
                </c:pt>
                <c:pt idx="5">
                  <c:v>0.12946144729963799</c:v>
                </c:pt>
                <c:pt idx="6">
                  <c:v>0.15535373675956571</c:v>
                </c:pt>
                <c:pt idx="7">
                  <c:v>0.18124602621949343</c:v>
                </c:pt>
                <c:pt idx="8">
                  <c:v>0.20713831567942095</c:v>
                </c:pt>
                <c:pt idx="9">
                  <c:v>0.2330306051393484</c:v>
                </c:pt>
                <c:pt idx="10">
                  <c:v>0.25892289459927642</c:v>
                </c:pt>
              </c:numCache>
            </c:numRef>
          </c:val>
          <c:smooth val="0"/>
        </c:ser>
        <c:ser>
          <c:idx val="6"/>
          <c:order val="6"/>
          <c:tx>
            <c:strRef>
              <c:f>'Q4 TOT NO MULTINET'!$A$9</c:f>
              <c:strCache>
                <c:ptCount val="1"/>
                <c:pt idx="0">
                  <c:v>D011</c:v>
                </c:pt>
              </c:strCache>
            </c:strRef>
          </c:tx>
          <c:spPr>
            <a:ln w="38100">
              <a:solidFill>
                <a:srgbClr val="008080"/>
              </a:solidFill>
              <a:prstDash val="solid"/>
            </a:ln>
          </c:spPr>
          <c:marker>
            <c:symbol val="none"/>
          </c:marker>
          <c:cat>
            <c:numRef>
              <c:f>'Q4 TOT NO MULTINET'!$R$2:$AB$2</c:f>
              <c:numCache>
                <c:formatCode>General</c:formatCode>
                <c:ptCount val="11"/>
                <c:pt idx="0">
                  <c:v>0</c:v>
                </c:pt>
                <c:pt idx="1">
                  <c:v>0.1</c:v>
                </c:pt>
                <c:pt idx="2">
                  <c:v>0.2</c:v>
                </c:pt>
                <c:pt idx="3">
                  <c:v>0.30000000000000032</c:v>
                </c:pt>
                <c:pt idx="4">
                  <c:v>0.4</c:v>
                </c:pt>
                <c:pt idx="5">
                  <c:v>0.5</c:v>
                </c:pt>
                <c:pt idx="6">
                  <c:v>0.60000000000000064</c:v>
                </c:pt>
                <c:pt idx="7">
                  <c:v>0.70000000000000062</c:v>
                </c:pt>
                <c:pt idx="8">
                  <c:v>0.79999999999999993</c:v>
                </c:pt>
                <c:pt idx="9">
                  <c:v>0.89999999999999991</c:v>
                </c:pt>
                <c:pt idx="10">
                  <c:v>0.99999999999999989</c:v>
                </c:pt>
              </c:numCache>
            </c:numRef>
          </c:cat>
          <c:val>
            <c:numRef>
              <c:f>'Q4 TOT NO MULTINET'!$R$9:$AB$9</c:f>
              <c:numCache>
                <c:formatCode>General</c:formatCode>
                <c:ptCount val="11"/>
                <c:pt idx="0">
                  <c:v>0</c:v>
                </c:pt>
                <c:pt idx="1">
                  <c:v>2.1561084250797658E-2</c:v>
                </c:pt>
                <c:pt idx="2">
                  <c:v>4.3122168501595365E-2</c:v>
                </c:pt>
                <c:pt idx="3">
                  <c:v>6.4683252752393103E-2</c:v>
                </c:pt>
                <c:pt idx="4">
                  <c:v>8.6244337003190799E-2</c:v>
                </c:pt>
                <c:pt idx="5">
                  <c:v>0.10780542125398863</c:v>
                </c:pt>
                <c:pt idx="6">
                  <c:v>0.12936650550478618</c:v>
                </c:pt>
                <c:pt idx="7">
                  <c:v>0.1509275897555839</c:v>
                </c:pt>
                <c:pt idx="8">
                  <c:v>0.17248867400638171</c:v>
                </c:pt>
                <c:pt idx="9">
                  <c:v>0.19404975825717929</c:v>
                </c:pt>
                <c:pt idx="10">
                  <c:v>0.21561084250797724</c:v>
                </c:pt>
              </c:numCache>
            </c:numRef>
          </c:val>
          <c:smooth val="0"/>
        </c:ser>
        <c:ser>
          <c:idx val="7"/>
          <c:order val="7"/>
          <c:tx>
            <c:strRef>
              <c:f>'Q4 TOT NO MULTINET'!$A$10</c:f>
              <c:strCache>
                <c:ptCount val="1"/>
                <c:pt idx="0">
                  <c:v>A015</c:v>
                </c:pt>
              </c:strCache>
            </c:strRef>
          </c:tx>
          <c:spPr>
            <a:ln w="38100">
              <a:solidFill>
                <a:srgbClr val="0000FF"/>
              </a:solidFill>
              <a:prstDash val="solid"/>
            </a:ln>
          </c:spPr>
          <c:marker>
            <c:symbol val="none"/>
          </c:marker>
          <c:cat>
            <c:numRef>
              <c:f>'Q4 TOT NO MULTINET'!$R$2:$AB$2</c:f>
              <c:numCache>
                <c:formatCode>General</c:formatCode>
                <c:ptCount val="11"/>
                <c:pt idx="0">
                  <c:v>0</c:v>
                </c:pt>
                <c:pt idx="1">
                  <c:v>0.1</c:v>
                </c:pt>
                <c:pt idx="2">
                  <c:v>0.2</c:v>
                </c:pt>
                <c:pt idx="3">
                  <c:v>0.30000000000000032</c:v>
                </c:pt>
                <c:pt idx="4">
                  <c:v>0.4</c:v>
                </c:pt>
                <c:pt idx="5">
                  <c:v>0.5</c:v>
                </c:pt>
                <c:pt idx="6">
                  <c:v>0.60000000000000064</c:v>
                </c:pt>
                <c:pt idx="7">
                  <c:v>0.70000000000000062</c:v>
                </c:pt>
                <c:pt idx="8">
                  <c:v>0.79999999999999993</c:v>
                </c:pt>
                <c:pt idx="9">
                  <c:v>0.89999999999999991</c:v>
                </c:pt>
                <c:pt idx="10">
                  <c:v>0.99999999999999989</c:v>
                </c:pt>
              </c:numCache>
            </c:numRef>
          </c:cat>
          <c:val>
            <c:numRef>
              <c:f>'Q4 TOT NO MULTINET'!$R$10:$AB$10</c:f>
              <c:numCache>
                <c:formatCode>General</c:formatCode>
                <c:ptCount val="11"/>
                <c:pt idx="0">
                  <c:v>0</c:v>
                </c:pt>
                <c:pt idx="1">
                  <c:v>2.0489182129878426E-2</c:v>
                </c:pt>
                <c:pt idx="2">
                  <c:v>4.0978364259756803E-2</c:v>
                </c:pt>
                <c:pt idx="3">
                  <c:v>6.1467546389635232E-2</c:v>
                </c:pt>
                <c:pt idx="4">
                  <c:v>8.1956728519513744E-2</c:v>
                </c:pt>
                <c:pt idx="5">
                  <c:v>0.10244591064939192</c:v>
                </c:pt>
                <c:pt idx="6">
                  <c:v>0.12293509277927053</c:v>
                </c:pt>
                <c:pt idx="7">
                  <c:v>0.1434242749091488</c:v>
                </c:pt>
                <c:pt idx="8">
                  <c:v>0.16391345703902746</c:v>
                </c:pt>
                <c:pt idx="9">
                  <c:v>0.18440263916890581</c:v>
                </c:pt>
                <c:pt idx="10">
                  <c:v>0.20489182129878378</c:v>
                </c:pt>
              </c:numCache>
            </c:numRef>
          </c:val>
          <c:smooth val="0"/>
        </c:ser>
        <c:ser>
          <c:idx val="8"/>
          <c:order val="8"/>
          <c:tx>
            <c:strRef>
              <c:f>'Q4 TOT NO MULTINET'!$A$11</c:f>
              <c:strCache>
                <c:ptCount val="1"/>
                <c:pt idx="0">
                  <c:v>D020</c:v>
                </c:pt>
              </c:strCache>
            </c:strRef>
          </c:tx>
          <c:spPr>
            <a:ln w="38100">
              <a:solidFill>
                <a:srgbClr val="00CCFF"/>
              </a:solidFill>
              <a:prstDash val="solid"/>
            </a:ln>
          </c:spPr>
          <c:marker>
            <c:symbol val="none"/>
          </c:marker>
          <c:cat>
            <c:numRef>
              <c:f>'Q4 TOT NO MULTINET'!$R$2:$AB$2</c:f>
              <c:numCache>
                <c:formatCode>General</c:formatCode>
                <c:ptCount val="11"/>
                <c:pt idx="0">
                  <c:v>0</c:v>
                </c:pt>
                <c:pt idx="1">
                  <c:v>0.1</c:v>
                </c:pt>
                <c:pt idx="2">
                  <c:v>0.2</c:v>
                </c:pt>
                <c:pt idx="3">
                  <c:v>0.30000000000000032</c:v>
                </c:pt>
                <c:pt idx="4">
                  <c:v>0.4</c:v>
                </c:pt>
                <c:pt idx="5">
                  <c:v>0.5</c:v>
                </c:pt>
                <c:pt idx="6">
                  <c:v>0.60000000000000064</c:v>
                </c:pt>
                <c:pt idx="7">
                  <c:v>0.70000000000000062</c:v>
                </c:pt>
                <c:pt idx="8">
                  <c:v>0.79999999999999993</c:v>
                </c:pt>
                <c:pt idx="9">
                  <c:v>0.89999999999999991</c:v>
                </c:pt>
                <c:pt idx="10">
                  <c:v>0.99999999999999989</c:v>
                </c:pt>
              </c:numCache>
            </c:numRef>
          </c:cat>
          <c:val>
            <c:numRef>
              <c:f>'Q4 TOT NO MULTINET'!$R$11:$AB$11</c:f>
              <c:numCache>
                <c:formatCode>General</c:formatCode>
                <c:ptCount val="11"/>
                <c:pt idx="0">
                  <c:v>0</c:v>
                </c:pt>
                <c:pt idx="1">
                  <c:v>1.830915857696052E-2</c:v>
                </c:pt>
                <c:pt idx="2">
                  <c:v>3.6618317153921061E-2</c:v>
                </c:pt>
                <c:pt idx="3">
                  <c:v>5.4927475730881511E-2</c:v>
                </c:pt>
                <c:pt idx="4">
                  <c:v>7.3236634307842108E-2</c:v>
                </c:pt>
                <c:pt idx="5">
                  <c:v>9.1545792884802635E-2</c:v>
                </c:pt>
                <c:pt idx="6">
                  <c:v>0.10985495146176302</c:v>
                </c:pt>
                <c:pt idx="7">
                  <c:v>0.12816411003872347</c:v>
                </c:pt>
                <c:pt idx="8">
                  <c:v>0.14647326861568397</c:v>
                </c:pt>
                <c:pt idx="9">
                  <c:v>0.16478242719264449</c:v>
                </c:pt>
                <c:pt idx="10">
                  <c:v>0.18309158576960496</c:v>
                </c:pt>
              </c:numCache>
            </c:numRef>
          </c:val>
          <c:smooth val="0"/>
        </c:ser>
        <c:ser>
          <c:idx val="9"/>
          <c:order val="9"/>
          <c:tx>
            <c:strRef>
              <c:f>'Q4 TOT NO MULTINET'!$A$12</c:f>
              <c:strCache>
                <c:ptCount val="1"/>
                <c:pt idx="0">
                  <c:v>A001</c:v>
                </c:pt>
              </c:strCache>
            </c:strRef>
          </c:tx>
          <c:spPr>
            <a:ln w="38100">
              <a:solidFill>
                <a:srgbClr val="CCFFFF"/>
              </a:solidFill>
              <a:prstDash val="solid"/>
            </a:ln>
          </c:spPr>
          <c:marker>
            <c:symbol val="none"/>
          </c:marker>
          <c:cat>
            <c:numRef>
              <c:f>'Q4 TOT NO MULTINET'!$R$2:$AB$2</c:f>
              <c:numCache>
                <c:formatCode>General</c:formatCode>
                <c:ptCount val="11"/>
                <c:pt idx="0">
                  <c:v>0</c:v>
                </c:pt>
                <c:pt idx="1">
                  <c:v>0.1</c:v>
                </c:pt>
                <c:pt idx="2">
                  <c:v>0.2</c:v>
                </c:pt>
                <c:pt idx="3">
                  <c:v>0.30000000000000032</c:v>
                </c:pt>
                <c:pt idx="4">
                  <c:v>0.4</c:v>
                </c:pt>
                <c:pt idx="5">
                  <c:v>0.5</c:v>
                </c:pt>
                <c:pt idx="6">
                  <c:v>0.60000000000000064</c:v>
                </c:pt>
                <c:pt idx="7">
                  <c:v>0.70000000000000062</c:v>
                </c:pt>
                <c:pt idx="8">
                  <c:v>0.79999999999999993</c:v>
                </c:pt>
                <c:pt idx="9">
                  <c:v>0.89999999999999991</c:v>
                </c:pt>
                <c:pt idx="10">
                  <c:v>0.99999999999999989</c:v>
                </c:pt>
              </c:numCache>
            </c:numRef>
          </c:cat>
          <c:val>
            <c:numRef>
              <c:f>'Q4 TOT NO MULTINET'!$R$12:$AB$12</c:f>
              <c:numCache>
                <c:formatCode>General</c:formatCode>
                <c:ptCount val="11"/>
                <c:pt idx="0">
                  <c:v>0</c:v>
                </c:pt>
                <c:pt idx="1">
                  <c:v>1.58664819067546E-2</c:v>
                </c:pt>
                <c:pt idx="2">
                  <c:v>3.1732963813509242E-2</c:v>
                </c:pt>
                <c:pt idx="3">
                  <c:v>4.7599445720263797E-2</c:v>
                </c:pt>
                <c:pt idx="4">
                  <c:v>6.3465927627018484E-2</c:v>
                </c:pt>
                <c:pt idx="5">
                  <c:v>7.9332409533773129E-2</c:v>
                </c:pt>
                <c:pt idx="6">
                  <c:v>9.5198891440527608E-2</c:v>
                </c:pt>
                <c:pt idx="7">
                  <c:v>0.11106537334728228</c:v>
                </c:pt>
                <c:pt idx="8">
                  <c:v>0.1269318552540368</c:v>
                </c:pt>
                <c:pt idx="9">
                  <c:v>0.14279833716079185</c:v>
                </c:pt>
                <c:pt idx="10">
                  <c:v>0.15866481906754598</c:v>
                </c:pt>
              </c:numCache>
            </c:numRef>
          </c:val>
          <c:smooth val="0"/>
        </c:ser>
        <c:ser>
          <c:idx val="10"/>
          <c:order val="10"/>
          <c:tx>
            <c:strRef>
              <c:f>'Q4 TOT NO MULTINET'!$A$13</c:f>
              <c:strCache>
                <c:ptCount val="1"/>
                <c:pt idx="0">
                  <c:v>A004</c:v>
                </c:pt>
              </c:strCache>
            </c:strRef>
          </c:tx>
          <c:spPr>
            <a:ln w="12700">
              <a:solidFill>
                <a:srgbClr val="CCFFCC"/>
              </a:solidFill>
              <a:prstDash val="solid"/>
            </a:ln>
          </c:spPr>
          <c:marker>
            <c:symbol val="none"/>
          </c:marker>
          <c:cat>
            <c:numRef>
              <c:f>'Q4 TOT NO MULTINET'!$R$2:$AB$2</c:f>
              <c:numCache>
                <c:formatCode>General</c:formatCode>
                <c:ptCount val="11"/>
                <c:pt idx="0">
                  <c:v>0</c:v>
                </c:pt>
                <c:pt idx="1">
                  <c:v>0.1</c:v>
                </c:pt>
                <c:pt idx="2">
                  <c:v>0.2</c:v>
                </c:pt>
                <c:pt idx="3">
                  <c:v>0.30000000000000032</c:v>
                </c:pt>
                <c:pt idx="4">
                  <c:v>0.4</c:v>
                </c:pt>
                <c:pt idx="5">
                  <c:v>0.5</c:v>
                </c:pt>
                <c:pt idx="6">
                  <c:v>0.60000000000000064</c:v>
                </c:pt>
                <c:pt idx="7">
                  <c:v>0.70000000000000062</c:v>
                </c:pt>
                <c:pt idx="8">
                  <c:v>0.79999999999999993</c:v>
                </c:pt>
                <c:pt idx="9">
                  <c:v>0.89999999999999991</c:v>
                </c:pt>
                <c:pt idx="10">
                  <c:v>0.99999999999999989</c:v>
                </c:pt>
              </c:numCache>
            </c:numRef>
          </c:cat>
          <c:val>
            <c:numRef>
              <c:f>'Q4 TOT NO MULTINET'!$R$13:$AB$13</c:f>
              <c:numCache>
                <c:formatCode>General</c:formatCode>
                <c:ptCount val="11"/>
                <c:pt idx="0">
                  <c:v>0</c:v>
                </c:pt>
                <c:pt idx="1">
                  <c:v>1.5694922505105898E-2</c:v>
                </c:pt>
                <c:pt idx="2">
                  <c:v>3.1389845010211838E-2</c:v>
                </c:pt>
                <c:pt idx="3">
                  <c:v>4.7084767515317733E-2</c:v>
                </c:pt>
                <c:pt idx="4">
                  <c:v>6.2779690020423717E-2</c:v>
                </c:pt>
                <c:pt idx="5">
                  <c:v>7.8474612525529494E-2</c:v>
                </c:pt>
                <c:pt idx="6">
                  <c:v>9.4169535030635396E-2</c:v>
                </c:pt>
                <c:pt idx="7">
                  <c:v>0.10986445753574128</c:v>
                </c:pt>
                <c:pt idx="8">
                  <c:v>0.12555938004084721</c:v>
                </c:pt>
                <c:pt idx="9">
                  <c:v>0.14125430254595328</c:v>
                </c:pt>
                <c:pt idx="10">
                  <c:v>0.15694922505105924</c:v>
                </c:pt>
              </c:numCache>
            </c:numRef>
          </c:val>
          <c:smooth val="0"/>
        </c:ser>
        <c:ser>
          <c:idx val="11"/>
          <c:order val="11"/>
          <c:tx>
            <c:strRef>
              <c:f>'Q4 TOT NO MULTINET'!$A$14</c:f>
              <c:strCache>
                <c:ptCount val="1"/>
                <c:pt idx="0">
                  <c:v>A006</c:v>
                </c:pt>
              </c:strCache>
            </c:strRef>
          </c:tx>
          <c:spPr>
            <a:ln w="38100">
              <a:solidFill>
                <a:srgbClr val="FFFF99"/>
              </a:solidFill>
              <a:prstDash val="solid"/>
            </a:ln>
          </c:spPr>
          <c:marker>
            <c:symbol val="none"/>
          </c:marker>
          <c:cat>
            <c:numRef>
              <c:f>'Q4 TOT NO MULTINET'!$R$2:$AB$2</c:f>
              <c:numCache>
                <c:formatCode>General</c:formatCode>
                <c:ptCount val="11"/>
                <c:pt idx="0">
                  <c:v>0</c:v>
                </c:pt>
                <c:pt idx="1">
                  <c:v>0.1</c:v>
                </c:pt>
                <c:pt idx="2">
                  <c:v>0.2</c:v>
                </c:pt>
                <c:pt idx="3">
                  <c:v>0.30000000000000032</c:v>
                </c:pt>
                <c:pt idx="4">
                  <c:v>0.4</c:v>
                </c:pt>
                <c:pt idx="5">
                  <c:v>0.5</c:v>
                </c:pt>
                <c:pt idx="6">
                  <c:v>0.60000000000000064</c:v>
                </c:pt>
                <c:pt idx="7">
                  <c:v>0.70000000000000062</c:v>
                </c:pt>
                <c:pt idx="8">
                  <c:v>0.79999999999999993</c:v>
                </c:pt>
                <c:pt idx="9">
                  <c:v>0.89999999999999991</c:v>
                </c:pt>
                <c:pt idx="10">
                  <c:v>0.99999999999999989</c:v>
                </c:pt>
              </c:numCache>
            </c:numRef>
          </c:cat>
          <c:val>
            <c:numRef>
              <c:f>'Q4 TOT NO MULTINET'!$R$14:$AB$14</c:f>
              <c:numCache>
                <c:formatCode>General</c:formatCode>
                <c:ptCount val="11"/>
                <c:pt idx="0">
                  <c:v>0</c:v>
                </c:pt>
                <c:pt idx="1">
                  <c:v>1.5401006836604499E-2</c:v>
                </c:pt>
                <c:pt idx="2">
                  <c:v>3.0802013673209058E-2</c:v>
                </c:pt>
                <c:pt idx="3">
                  <c:v>4.6203020509813508E-2</c:v>
                </c:pt>
                <c:pt idx="4">
                  <c:v>6.160402734641806E-2</c:v>
                </c:pt>
                <c:pt idx="5">
                  <c:v>7.7005034183022514E-2</c:v>
                </c:pt>
                <c:pt idx="6">
                  <c:v>9.2406041019627003E-2</c:v>
                </c:pt>
                <c:pt idx="7">
                  <c:v>0.1078070478562316</c:v>
                </c:pt>
                <c:pt idx="8">
                  <c:v>0.12320805469283598</c:v>
                </c:pt>
                <c:pt idx="9">
                  <c:v>0.13860906152944066</c:v>
                </c:pt>
                <c:pt idx="10">
                  <c:v>0.15401006836604514</c:v>
                </c:pt>
              </c:numCache>
            </c:numRef>
          </c:val>
          <c:smooth val="0"/>
        </c:ser>
        <c:ser>
          <c:idx val="12"/>
          <c:order val="12"/>
          <c:tx>
            <c:strRef>
              <c:f>'Q4 TOT NO MULTINET'!$A$15</c:f>
              <c:strCache>
                <c:ptCount val="1"/>
                <c:pt idx="0">
                  <c:v>A013</c:v>
                </c:pt>
              </c:strCache>
            </c:strRef>
          </c:tx>
          <c:spPr>
            <a:ln w="12700">
              <a:solidFill>
                <a:srgbClr val="99CCFF"/>
              </a:solidFill>
              <a:prstDash val="solid"/>
            </a:ln>
          </c:spPr>
          <c:marker>
            <c:symbol val="none"/>
          </c:marker>
          <c:cat>
            <c:numRef>
              <c:f>'Q4 TOT NO MULTINET'!$R$2:$AB$2</c:f>
              <c:numCache>
                <c:formatCode>General</c:formatCode>
                <c:ptCount val="11"/>
                <c:pt idx="0">
                  <c:v>0</c:v>
                </c:pt>
                <c:pt idx="1">
                  <c:v>0.1</c:v>
                </c:pt>
                <c:pt idx="2">
                  <c:v>0.2</c:v>
                </c:pt>
                <c:pt idx="3">
                  <c:v>0.30000000000000032</c:v>
                </c:pt>
                <c:pt idx="4">
                  <c:v>0.4</c:v>
                </c:pt>
                <c:pt idx="5">
                  <c:v>0.5</c:v>
                </c:pt>
                <c:pt idx="6">
                  <c:v>0.60000000000000064</c:v>
                </c:pt>
                <c:pt idx="7">
                  <c:v>0.70000000000000062</c:v>
                </c:pt>
                <c:pt idx="8">
                  <c:v>0.79999999999999993</c:v>
                </c:pt>
                <c:pt idx="9">
                  <c:v>0.89999999999999991</c:v>
                </c:pt>
                <c:pt idx="10">
                  <c:v>0.99999999999999989</c:v>
                </c:pt>
              </c:numCache>
            </c:numRef>
          </c:cat>
          <c:val>
            <c:numRef>
              <c:f>'Q4 TOT NO MULTINET'!$R$15:$AB$15</c:f>
              <c:numCache>
                <c:formatCode>General</c:formatCode>
                <c:ptCount val="11"/>
                <c:pt idx="0">
                  <c:v>0</c:v>
                </c:pt>
                <c:pt idx="1">
                  <c:v>1.4907282489573499E-2</c:v>
                </c:pt>
                <c:pt idx="2">
                  <c:v>2.9814564979146998E-2</c:v>
                </c:pt>
                <c:pt idx="3">
                  <c:v>4.4721847468720495E-2</c:v>
                </c:pt>
                <c:pt idx="4">
                  <c:v>5.9629129958294003E-2</c:v>
                </c:pt>
                <c:pt idx="5">
                  <c:v>7.4536412447867503E-2</c:v>
                </c:pt>
                <c:pt idx="6">
                  <c:v>8.944369493744099E-2</c:v>
                </c:pt>
                <c:pt idx="7">
                  <c:v>0.1043509774270145</c:v>
                </c:pt>
                <c:pt idx="8">
                  <c:v>0.1192582599165881</c:v>
                </c:pt>
                <c:pt idx="9">
                  <c:v>0.13416554240616149</c:v>
                </c:pt>
                <c:pt idx="10">
                  <c:v>0.14907282489573498</c:v>
                </c:pt>
              </c:numCache>
            </c:numRef>
          </c:val>
          <c:smooth val="0"/>
        </c:ser>
        <c:ser>
          <c:idx val="13"/>
          <c:order val="13"/>
          <c:tx>
            <c:strRef>
              <c:f>'Q4 TOT NO MULTINET'!$A$16</c:f>
              <c:strCache>
                <c:ptCount val="1"/>
                <c:pt idx="0">
                  <c:v>A008</c:v>
                </c:pt>
              </c:strCache>
            </c:strRef>
          </c:tx>
          <c:spPr>
            <a:ln w="38100">
              <a:solidFill>
                <a:srgbClr val="FF99CC"/>
              </a:solidFill>
              <a:prstDash val="solid"/>
            </a:ln>
          </c:spPr>
          <c:marker>
            <c:symbol val="none"/>
          </c:marker>
          <c:cat>
            <c:numRef>
              <c:f>'Q4 TOT NO MULTINET'!$R$2:$AB$2</c:f>
              <c:numCache>
                <c:formatCode>General</c:formatCode>
                <c:ptCount val="11"/>
                <c:pt idx="0">
                  <c:v>0</c:v>
                </c:pt>
                <c:pt idx="1">
                  <c:v>0.1</c:v>
                </c:pt>
                <c:pt idx="2">
                  <c:v>0.2</c:v>
                </c:pt>
                <c:pt idx="3">
                  <c:v>0.30000000000000032</c:v>
                </c:pt>
                <c:pt idx="4">
                  <c:v>0.4</c:v>
                </c:pt>
                <c:pt idx="5">
                  <c:v>0.5</c:v>
                </c:pt>
                <c:pt idx="6">
                  <c:v>0.60000000000000064</c:v>
                </c:pt>
                <c:pt idx="7">
                  <c:v>0.70000000000000062</c:v>
                </c:pt>
                <c:pt idx="8">
                  <c:v>0.79999999999999993</c:v>
                </c:pt>
                <c:pt idx="9">
                  <c:v>0.89999999999999991</c:v>
                </c:pt>
                <c:pt idx="10">
                  <c:v>0.99999999999999989</c:v>
                </c:pt>
              </c:numCache>
            </c:numRef>
          </c:cat>
          <c:val>
            <c:numRef>
              <c:f>'Q4 TOT NO MULTINET'!$R$16:$AB$16</c:f>
              <c:numCache>
                <c:formatCode>General</c:formatCode>
                <c:ptCount val="11"/>
                <c:pt idx="0">
                  <c:v>0</c:v>
                </c:pt>
                <c:pt idx="1">
                  <c:v>1.4546256890065105E-2</c:v>
                </c:pt>
                <c:pt idx="2">
                  <c:v>2.9092513780130211E-2</c:v>
                </c:pt>
                <c:pt idx="3">
                  <c:v>4.3638770670195295E-2</c:v>
                </c:pt>
                <c:pt idx="4">
                  <c:v>5.8185027560260387E-2</c:v>
                </c:pt>
                <c:pt idx="5">
                  <c:v>7.2731284450325659E-2</c:v>
                </c:pt>
                <c:pt idx="6">
                  <c:v>8.7277541340390605E-2</c:v>
                </c:pt>
                <c:pt idx="7">
                  <c:v>0.1018237982304557</c:v>
                </c:pt>
                <c:pt idx="8">
                  <c:v>0.1163700551205208</c:v>
                </c:pt>
                <c:pt idx="9">
                  <c:v>0.1309163120105859</c:v>
                </c:pt>
                <c:pt idx="10">
                  <c:v>0.14546256890065087</c:v>
                </c:pt>
              </c:numCache>
            </c:numRef>
          </c:val>
          <c:smooth val="0"/>
        </c:ser>
        <c:ser>
          <c:idx val="14"/>
          <c:order val="14"/>
          <c:tx>
            <c:strRef>
              <c:f>'Q4 TOT NO MULTINET'!$A$17</c:f>
              <c:strCache>
                <c:ptCount val="1"/>
                <c:pt idx="0">
                  <c:v>D014</c:v>
                </c:pt>
              </c:strCache>
            </c:strRef>
          </c:tx>
          <c:spPr>
            <a:ln w="12700">
              <a:solidFill>
                <a:srgbClr val="CC99FF"/>
              </a:solidFill>
              <a:prstDash val="solid"/>
            </a:ln>
          </c:spPr>
          <c:marker>
            <c:symbol val="none"/>
          </c:marker>
          <c:cat>
            <c:numRef>
              <c:f>'Q4 TOT NO MULTINET'!$R$2:$AB$2</c:f>
              <c:numCache>
                <c:formatCode>General</c:formatCode>
                <c:ptCount val="11"/>
                <c:pt idx="0">
                  <c:v>0</c:v>
                </c:pt>
                <c:pt idx="1">
                  <c:v>0.1</c:v>
                </c:pt>
                <c:pt idx="2">
                  <c:v>0.2</c:v>
                </c:pt>
                <c:pt idx="3">
                  <c:v>0.30000000000000032</c:v>
                </c:pt>
                <c:pt idx="4">
                  <c:v>0.4</c:v>
                </c:pt>
                <c:pt idx="5">
                  <c:v>0.5</c:v>
                </c:pt>
                <c:pt idx="6">
                  <c:v>0.60000000000000064</c:v>
                </c:pt>
                <c:pt idx="7">
                  <c:v>0.70000000000000062</c:v>
                </c:pt>
                <c:pt idx="8">
                  <c:v>0.79999999999999993</c:v>
                </c:pt>
                <c:pt idx="9">
                  <c:v>0.89999999999999991</c:v>
                </c:pt>
                <c:pt idx="10">
                  <c:v>0.99999999999999989</c:v>
                </c:pt>
              </c:numCache>
            </c:numRef>
          </c:cat>
          <c:val>
            <c:numRef>
              <c:f>'Q4 TOT NO MULTINET'!$R$17:$AB$17</c:f>
              <c:numCache>
                <c:formatCode>General</c:formatCode>
                <c:ptCount val="11"/>
                <c:pt idx="0">
                  <c:v>0</c:v>
                </c:pt>
                <c:pt idx="1">
                  <c:v>1.1768601642835431E-2</c:v>
                </c:pt>
                <c:pt idx="2">
                  <c:v>2.3537203285670837E-2</c:v>
                </c:pt>
                <c:pt idx="3">
                  <c:v>3.5305804928506206E-2</c:v>
                </c:pt>
                <c:pt idx="4">
                  <c:v>4.7074406571341598E-2</c:v>
                </c:pt>
                <c:pt idx="5">
                  <c:v>5.8843008214176998E-2</c:v>
                </c:pt>
                <c:pt idx="6">
                  <c:v>7.0611609857012481E-2</c:v>
                </c:pt>
                <c:pt idx="7">
                  <c:v>8.2380211499847616E-2</c:v>
                </c:pt>
                <c:pt idx="8">
                  <c:v>9.4148813142683321E-2</c:v>
                </c:pt>
                <c:pt idx="9">
                  <c:v>0.10591741478551858</c:v>
                </c:pt>
                <c:pt idx="10">
                  <c:v>0.11768601642835402</c:v>
                </c:pt>
              </c:numCache>
            </c:numRef>
          </c:val>
          <c:smooth val="0"/>
        </c:ser>
        <c:ser>
          <c:idx val="15"/>
          <c:order val="15"/>
          <c:tx>
            <c:strRef>
              <c:f>'Q4 TOT NO MULTINET'!$A$18</c:f>
              <c:strCache>
                <c:ptCount val="1"/>
                <c:pt idx="0">
                  <c:v>C007</c:v>
                </c:pt>
              </c:strCache>
            </c:strRef>
          </c:tx>
          <c:spPr>
            <a:ln w="12700">
              <a:solidFill>
                <a:srgbClr val="FFCC99"/>
              </a:solidFill>
              <a:prstDash val="solid"/>
            </a:ln>
          </c:spPr>
          <c:marker>
            <c:symbol val="none"/>
          </c:marker>
          <c:cat>
            <c:numRef>
              <c:f>'Q4 TOT NO MULTINET'!$R$2:$AB$2</c:f>
              <c:numCache>
                <c:formatCode>General</c:formatCode>
                <c:ptCount val="11"/>
                <c:pt idx="0">
                  <c:v>0</c:v>
                </c:pt>
                <c:pt idx="1">
                  <c:v>0.1</c:v>
                </c:pt>
                <c:pt idx="2">
                  <c:v>0.2</c:v>
                </c:pt>
                <c:pt idx="3">
                  <c:v>0.30000000000000032</c:v>
                </c:pt>
                <c:pt idx="4">
                  <c:v>0.4</c:v>
                </c:pt>
                <c:pt idx="5">
                  <c:v>0.5</c:v>
                </c:pt>
                <c:pt idx="6">
                  <c:v>0.60000000000000064</c:v>
                </c:pt>
                <c:pt idx="7">
                  <c:v>0.70000000000000062</c:v>
                </c:pt>
                <c:pt idx="8">
                  <c:v>0.79999999999999993</c:v>
                </c:pt>
                <c:pt idx="9">
                  <c:v>0.89999999999999991</c:v>
                </c:pt>
                <c:pt idx="10">
                  <c:v>0.99999999999999989</c:v>
                </c:pt>
              </c:numCache>
            </c:numRef>
          </c:cat>
          <c:val>
            <c:numRef>
              <c:f>'Q4 TOT NO MULTINET'!$R$18:$AB$18</c:f>
              <c:numCache>
                <c:formatCode>General</c:formatCode>
                <c:ptCount val="11"/>
                <c:pt idx="0">
                  <c:v>0</c:v>
                </c:pt>
                <c:pt idx="1">
                  <c:v>1.1607819817821517E-2</c:v>
                </c:pt>
                <c:pt idx="2">
                  <c:v>2.3215639635643003E-2</c:v>
                </c:pt>
                <c:pt idx="3">
                  <c:v>3.482345945346451E-2</c:v>
                </c:pt>
                <c:pt idx="4">
                  <c:v>4.6431279271286006E-2</c:v>
                </c:pt>
                <c:pt idx="5">
                  <c:v>5.8039099089107503E-2</c:v>
                </c:pt>
                <c:pt idx="6">
                  <c:v>6.964691890692902E-2</c:v>
                </c:pt>
                <c:pt idx="7">
                  <c:v>8.1254738724750503E-2</c:v>
                </c:pt>
                <c:pt idx="8">
                  <c:v>9.2862558542572068E-2</c:v>
                </c:pt>
                <c:pt idx="9">
                  <c:v>0.1044703783603935</c:v>
                </c:pt>
                <c:pt idx="10">
                  <c:v>0.11607819817821499</c:v>
                </c:pt>
              </c:numCache>
            </c:numRef>
          </c:val>
          <c:smooth val="0"/>
        </c:ser>
        <c:ser>
          <c:idx val="16"/>
          <c:order val="16"/>
          <c:tx>
            <c:strRef>
              <c:f>'Q4 TOT NO MULTINET'!$A$19</c:f>
              <c:strCache>
                <c:ptCount val="1"/>
                <c:pt idx="0">
                  <c:v>D017</c:v>
                </c:pt>
              </c:strCache>
            </c:strRef>
          </c:tx>
          <c:spPr>
            <a:ln w="38100">
              <a:solidFill>
                <a:srgbClr val="3366FF"/>
              </a:solidFill>
              <a:prstDash val="solid"/>
            </a:ln>
          </c:spPr>
          <c:marker>
            <c:symbol val="none"/>
          </c:marker>
          <c:cat>
            <c:numRef>
              <c:f>'Q4 TOT NO MULTINET'!$R$2:$AB$2</c:f>
              <c:numCache>
                <c:formatCode>General</c:formatCode>
                <c:ptCount val="11"/>
                <c:pt idx="0">
                  <c:v>0</c:v>
                </c:pt>
                <c:pt idx="1">
                  <c:v>0.1</c:v>
                </c:pt>
                <c:pt idx="2">
                  <c:v>0.2</c:v>
                </c:pt>
                <c:pt idx="3">
                  <c:v>0.30000000000000032</c:v>
                </c:pt>
                <c:pt idx="4">
                  <c:v>0.4</c:v>
                </c:pt>
                <c:pt idx="5">
                  <c:v>0.5</c:v>
                </c:pt>
                <c:pt idx="6">
                  <c:v>0.60000000000000064</c:v>
                </c:pt>
                <c:pt idx="7">
                  <c:v>0.70000000000000062</c:v>
                </c:pt>
                <c:pt idx="8">
                  <c:v>0.79999999999999993</c:v>
                </c:pt>
                <c:pt idx="9">
                  <c:v>0.89999999999999991</c:v>
                </c:pt>
                <c:pt idx="10">
                  <c:v>0.99999999999999989</c:v>
                </c:pt>
              </c:numCache>
            </c:numRef>
          </c:cat>
          <c:val>
            <c:numRef>
              <c:f>'Q4 TOT NO MULTINET'!$R$19:$AB$19</c:f>
              <c:numCache>
                <c:formatCode>General</c:formatCode>
                <c:ptCount val="11"/>
                <c:pt idx="0">
                  <c:v>0</c:v>
                </c:pt>
                <c:pt idx="1">
                  <c:v>1.1502624891288522E-2</c:v>
                </c:pt>
                <c:pt idx="2">
                  <c:v>2.3005249782577033E-2</c:v>
                </c:pt>
                <c:pt idx="3">
                  <c:v>3.4507874673865555E-2</c:v>
                </c:pt>
                <c:pt idx="4">
                  <c:v>4.6010499565153996E-2</c:v>
                </c:pt>
                <c:pt idx="5">
                  <c:v>5.7513124456442598E-2</c:v>
                </c:pt>
                <c:pt idx="6">
                  <c:v>6.9015749347731081E-2</c:v>
                </c:pt>
                <c:pt idx="7">
                  <c:v>8.0518374239019599E-2</c:v>
                </c:pt>
                <c:pt idx="8">
                  <c:v>9.2020999130308007E-2</c:v>
                </c:pt>
                <c:pt idx="9">
                  <c:v>0.10352362402159664</c:v>
                </c:pt>
                <c:pt idx="10">
                  <c:v>0.11502624891288515</c:v>
                </c:pt>
              </c:numCache>
            </c:numRef>
          </c:val>
          <c:smooth val="0"/>
        </c:ser>
        <c:ser>
          <c:idx val="17"/>
          <c:order val="17"/>
          <c:tx>
            <c:strRef>
              <c:f>'Q4 TOT NO MULTINET'!$A$20</c:f>
              <c:strCache>
                <c:ptCount val="1"/>
                <c:pt idx="0">
                  <c:v>D006</c:v>
                </c:pt>
              </c:strCache>
            </c:strRef>
          </c:tx>
          <c:spPr>
            <a:ln w="38100">
              <a:solidFill>
                <a:srgbClr val="33CCCC"/>
              </a:solidFill>
              <a:prstDash val="solid"/>
            </a:ln>
          </c:spPr>
          <c:marker>
            <c:symbol val="none"/>
          </c:marker>
          <c:cat>
            <c:numRef>
              <c:f>'Q4 TOT NO MULTINET'!$R$2:$AB$2</c:f>
              <c:numCache>
                <c:formatCode>General</c:formatCode>
                <c:ptCount val="11"/>
                <c:pt idx="0">
                  <c:v>0</c:v>
                </c:pt>
                <c:pt idx="1">
                  <c:v>0.1</c:v>
                </c:pt>
                <c:pt idx="2">
                  <c:v>0.2</c:v>
                </c:pt>
                <c:pt idx="3">
                  <c:v>0.30000000000000032</c:v>
                </c:pt>
                <c:pt idx="4">
                  <c:v>0.4</c:v>
                </c:pt>
                <c:pt idx="5">
                  <c:v>0.5</c:v>
                </c:pt>
                <c:pt idx="6">
                  <c:v>0.60000000000000064</c:v>
                </c:pt>
                <c:pt idx="7">
                  <c:v>0.70000000000000062</c:v>
                </c:pt>
                <c:pt idx="8">
                  <c:v>0.79999999999999993</c:v>
                </c:pt>
                <c:pt idx="9">
                  <c:v>0.89999999999999991</c:v>
                </c:pt>
                <c:pt idx="10">
                  <c:v>0.99999999999999989</c:v>
                </c:pt>
              </c:numCache>
            </c:numRef>
          </c:cat>
          <c:val>
            <c:numRef>
              <c:f>'Q4 TOT NO MULTINET'!$R$20:$AB$20</c:f>
              <c:numCache>
                <c:formatCode>General</c:formatCode>
                <c:ptCount val="11"/>
                <c:pt idx="0">
                  <c:v>0</c:v>
                </c:pt>
                <c:pt idx="1">
                  <c:v>1.0903240606016801E-2</c:v>
                </c:pt>
                <c:pt idx="2">
                  <c:v>2.1806481212033598E-2</c:v>
                </c:pt>
                <c:pt idx="3">
                  <c:v>3.2709721818050402E-2</c:v>
                </c:pt>
                <c:pt idx="4">
                  <c:v>4.3612962424067203E-2</c:v>
                </c:pt>
                <c:pt idx="5">
                  <c:v>5.4516203030084087E-2</c:v>
                </c:pt>
                <c:pt idx="6">
                  <c:v>6.5419443636100791E-2</c:v>
                </c:pt>
                <c:pt idx="7">
                  <c:v>7.6322684242117717E-2</c:v>
                </c:pt>
                <c:pt idx="8">
                  <c:v>8.7225924848134392E-2</c:v>
                </c:pt>
                <c:pt idx="9">
                  <c:v>9.8129165454151304E-2</c:v>
                </c:pt>
                <c:pt idx="10">
                  <c:v>0.10903240606016799</c:v>
                </c:pt>
              </c:numCache>
            </c:numRef>
          </c:val>
          <c:smooth val="0"/>
        </c:ser>
        <c:ser>
          <c:idx val="18"/>
          <c:order val="18"/>
          <c:tx>
            <c:strRef>
              <c:f>'Q4 TOT NO MULTINET'!$A$21</c:f>
              <c:strCache>
                <c:ptCount val="1"/>
                <c:pt idx="0">
                  <c:v>A025</c:v>
                </c:pt>
              </c:strCache>
            </c:strRef>
          </c:tx>
          <c:spPr>
            <a:ln w="38100">
              <a:solidFill>
                <a:srgbClr val="99CC00"/>
              </a:solidFill>
              <a:prstDash val="solid"/>
            </a:ln>
          </c:spPr>
          <c:marker>
            <c:symbol val="none"/>
          </c:marker>
          <c:cat>
            <c:numRef>
              <c:f>'Q4 TOT NO MULTINET'!$R$2:$AB$2</c:f>
              <c:numCache>
                <c:formatCode>General</c:formatCode>
                <c:ptCount val="11"/>
                <c:pt idx="0">
                  <c:v>0</c:v>
                </c:pt>
                <c:pt idx="1">
                  <c:v>0.1</c:v>
                </c:pt>
                <c:pt idx="2">
                  <c:v>0.2</c:v>
                </c:pt>
                <c:pt idx="3">
                  <c:v>0.30000000000000032</c:v>
                </c:pt>
                <c:pt idx="4">
                  <c:v>0.4</c:v>
                </c:pt>
                <c:pt idx="5">
                  <c:v>0.5</c:v>
                </c:pt>
                <c:pt idx="6">
                  <c:v>0.60000000000000064</c:v>
                </c:pt>
                <c:pt idx="7">
                  <c:v>0.70000000000000062</c:v>
                </c:pt>
                <c:pt idx="8">
                  <c:v>0.79999999999999993</c:v>
                </c:pt>
                <c:pt idx="9">
                  <c:v>0.89999999999999991</c:v>
                </c:pt>
                <c:pt idx="10">
                  <c:v>0.99999999999999989</c:v>
                </c:pt>
              </c:numCache>
            </c:numRef>
          </c:cat>
          <c:val>
            <c:numRef>
              <c:f>'Q4 TOT NO MULTINET'!$R$21:$AB$21</c:f>
              <c:numCache>
                <c:formatCode>General</c:formatCode>
                <c:ptCount val="11"/>
                <c:pt idx="0">
                  <c:v>0</c:v>
                </c:pt>
                <c:pt idx="1">
                  <c:v>1.04446099086897E-2</c:v>
                </c:pt>
                <c:pt idx="2">
                  <c:v>2.088921981737946E-2</c:v>
                </c:pt>
                <c:pt idx="3">
                  <c:v>3.1333829726069184E-2</c:v>
                </c:pt>
                <c:pt idx="4">
                  <c:v>4.1778439634758802E-2</c:v>
                </c:pt>
                <c:pt idx="5">
                  <c:v>5.2223049543448502E-2</c:v>
                </c:pt>
                <c:pt idx="6">
                  <c:v>6.2667659452138327E-2</c:v>
                </c:pt>
                <c:pt idx="7">
                  <c:v>7.3112269360827903E-2</c:v>
                </c:pt>
                <c:pt idx="8">
                  <c:v>8.3556879269517798E-2</c:v>
                </c:pt>
                <c:pt idx="9">
                  <c:v>9.4001489178207415E-2</c:v>
                </c:pt>
                <c:pt idx="10">
                  <c:v>0.10444609908689699</c:v>
                </c:pt>
              </c:numCache>
            </c:numRef>
          </c:val>
          <c:smooth val="0"/>
        </c:ser>
        <c:ser>
          <c:idx val="19"/>
          <c:order val="19"/>
          <c:tx>
            <c:strRef>
              <c:f>'Q4 TOT NO MULTINET'!$A$22</c:f>
              <c:strCache>
                <c:ptCount val="1"/>
                <c:pt idx="0">
                  <c:v>A023</c:v>
                </c:pt>
              </c:strCache>
            </c:strRef>
          </c:tx>
          <c:spPr>
            <a:ln w="38100">
              <a:solidFill>
                <a:srgbClr val="FFCC00"/>
              </a:solidFill>
              <a:prstDash val="solid"/>
            </a:ln>
          </c:spPr>
          <c:marker>
            <c:symbol val="none"/>
          </c:marker>
          <c:cat>
            <c:numRef>
              <c:f>'Q4 TOT NO MULTINET'!$R$2:$AB$2</c:f>
              <c:numCache>
                <c:formatCode>General</c:formatCode>
                <c:ptCount val="11"/>
                <c:pt idx="0">
                  <c:v>0</c:v>
                </c:pt>
                <c:pt idx="1">
                  <c:v>0.1</c:v>
                </c:pt>
                <c:pt idx="2">
                  <c:v>0.2</c:v>
                </c:pt>
                <c:pt idx="3">
                  <c:v>0.30000000000000032</c:v>
                </c:pt>
                <c:pt idx="4">
                  <c:v>0.4</c:v>
                </c:pt>
                <c:pt idx="5">
                  <c:v>0.5</c:v>
                </c:pt>
                <c:pt idx="6">
                  <c:v>0.60000000000000064</c:v>
                </c:pt>
                <c:pt idx="7">
                  <c:v>0.70000000000000062</c:v>
                </c:pt>
                <c:pt idx="8">
                  <c:v>0.79999999999999993</c:v>
                </c:pt>
                <c:pt idx="9">
                  <c:v>0.89999999999999991</c:v>
                </c:pt>
                <c:pt idx="10">
                  <c:v>0.99999999999999989</c:v>
                </c:pt>
              </c:numCache>
            </c:numRef>
          </c:cat>
          <c:val>
            <c:numRef>
              <c:f>'Q4 TOT NO MULTINET'!$R$22:$AB$22</c:f>
              <c:numCache>
                <c:formatCode>General</c:formatCode>
                <c:ptCount val="11"/>
                <c:pt idx="0">
                  <c:v>0</c:v>
                </c:pt>
                <c:pt idx="1">
                  <c:v>9.8512409909427365E-3</c:v>
                </c:pt>
                <c:pt idx="2">
                  <c:v>1.970248198188547E-2</c:v>
                </c:pt>
                <c:pt idx="3">
                  <c:v>2.9553722972828194E-2</c:v>
                </c:pt>
                <c:pt idx="4">
                  <c:v>3.9404963963770891E-2</c:v>
                </c:pt>
                <c:pt idx="5">
                  <c:v>4.925620495471375E-2</c:v>
                </c:pt>
                <c:pt idx="6">
                  <c:v>5.9107445945656402E-2</c:v>
                </c:pt>
                <c:pt idx="7">
                  <c:v>6.8958686936599109E-2</c:v>
                </c:pt>
                <c:pt idx="8">
                  <c:v>7.8809927927541906E-2</c:v>
                </c:pt>
                <c:pt idx="9">
                  <c:v>8.8661168918484703E-2</c:v>
                </c:pt>
                <c:pt idx="10">
                  <c:v>9.8512409909427265E-2</c:v>
                </c:pt>
              </c:numCache>
            </c:numRef>
          </c:val>
          <c:smooth val="0"/>
        </c:ser>
        <c:dLbls>
          <c:showLegendKey val="0"/>
          <c:showVal val="0"/>
          <c:showCatName val="0"/>
          <c:showSerName val="0"/>
          <c:showPercent val="0"/>
          <c:showBubbleSize val="0"/>
        </c:dLbls>
        <c:marker val="1"/>
        <c:smooth val="0"/>
        <c:axId val="115430400"/>
        <c:axId val="78493888"/>
      </c:lineChart>
      <c:catAx>
        <c:axId val="115430400"/>
        <c:scaling>
          <c:orientation val="minMax"/>
        </c:scaling>
        <c:delete val="0"/>
        <c:axPos val="b"/>
        <c:title>
          <c:tx>
            <c:rich>
              <a:bodyPr/>
              <a:lstStyle/>
              <a:p>
                <a:pPr>
                  <a:defRPr sz="1200" b="1" i="0" u="none" strike="noStrike" baseline="0">
                    <a:solidFill>
                      <a:srgbClr val="000000"/>
                    </a:solidFill>
                    <a:latin typeface="Arial"/>
                    <a:ea typeface="Arial"/>
                    <a:cs typeface="Arial"/>
                  </a:defRPr>
                </a:pPr>
                <a:r>
                  <a:rPr lang="en-GB"/>
                  <a:t>ALPHA</a:t>
                </a:r>
              </a:p>
            </c:rich>
          </c:tx>
          <c:layout>
            <c:manualLayout>
              <c:xMode val="edge"/>
              <c:yMode val="edge"/>
              <c:x val="0.51058530510585232"/>
              <c:y val="0.74083864329219684"/>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1200" b="0" i="0" u="none" strike="noStrike" baseline="0">
                <a:solidFill>
                  <a:srgbClr val="000000"/>
                </a:solidFill>
                <a:latin typeface="Arial"/>
                <a:ea typeface="Arial"/>
                <a:cs typeface="Arial"/>
              </a:defRPr>
            </a:pPr>
            <a:endParaRPr lang="en-US"/>
          </a:p>
        </c:txPr>
        <c:crossAx val="78493888"/>
        <c:crosses val="autoZero"/>
        <c:auto val="1"/>
        <c:lblAlgn val="ctr"/>
        <c:lblOffset val="100"/>
        <c:tickLblSkip val="1"/>
        <c:tickMarkSkip val="1"/>
        <c:noMultiLvlLbl val="0"/>
      </c:catAx>
      <c:valAx>
        <c:axId val="78493888"/>
        <c:scaling>
          <c:orientation val="minMax"/>
        </c:scaling>
        <c:delete val="0"/>
        <c:axPos val="l"/>
        <c:title>
          <c:tx>
            <c:rich>
              <a:bodyPr/>
              <a:lstStyle/>
              <a:p>
                <a:pPr>
                  <a:defRPr sz="1200" b="1" i="0" u="none" strike="noStrike" baseline="0">
                    <a:solidFill>
                      <a:srgbClr val="000000"/>
                    </a:solidFill>
                    <a:latin typeface="Arial"/>
                    <a:ea typeface="Arial"/>
                    <a:cs typeface="Arial"/>
                  </a:defRPr>
                </a:pPr>
                <a:r>
                  <a:rPr lang="en-GB"/>
                  <a:t>%TAX ON CAPITAL</a:t>
                </a:r>
              </a:p>
            </c:rich>
          </c:tx>
          <c:layout>
            <c:manualLayout>
              <c:xMode val="edge"/>
              <c:yMode val="edge"/>
              <c:x val="1.9925280199252826E-2"/>
              <c:y val="0.15706826359551876"/>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1200" b="0" i="0" u="none" strike="noStrike" baseline="0">
                <a:solidFill>
                  <a:srgbClr val="000000"/>
                </a:solidFill>
                <a:latin typeface="Arial"/>
                <a:ea typeface="Arial"/>
                <a:cs typeface="Arial"/>
              </a:defRPr>
            </a:pPr>
            <a:endParaRPr lang="en-US"/>
          </a:p>
        </c:txPr>
        <c:crossAx val="115430400"/>
        <c:crosses val="autoZero"/>
        <c:crossBetween val="between"/>
      </c:valAx>
      <c:spPr>
        <a:noFill/>
        <a:ln w="12700">
          <a:solidFill>
            <a:srgbClr val="808080"/>
          </a:solidFill>
          <a:prstDash val="solid"/>
        </a:ln>
      </c:spPr>
    </c:plotArea>
    <c:legend>
      <c:legendPos val="b"/>
      <c:layout>
        <c:manualLayout>
          <c:xMode val="edge"/>
          <c:yMode val="edge"/>
          <c:x val="2.4906600249065998E-2"/>
          <c:y val="0.8481686234158009"/>
          <c:w val="0.9489414694894156"/>
          <c:h val="0.13350802405619092"/>
        </c:manualLayout>
      </c:layout>
      <c:overlay val="0"/>
      <c:spPr>
        <a:solidFill>
          <a:srgbClr val="FFFFFF"/>
        </a:solidFill>
        <a:ln w="3175">
          <a:solidFill>
            <a:srgbClr val="000000"/>
          </a:solidFill>
          <a:prstDash val="solid"/>
        </a:ln>
      </c:spPr>
      <c:txPr>
        <a:bodyPr/>
        <a:lstStyle/>
        <a:p>
          <a:pPr>
            <a:defRPr sz="1100" b="0" i="0" u="none" strike="noStrike" baseline="0">
              <a:solidFill>
                <a:srgbClr val="000000"/>
              </a:solidFill>
              <a:latin typeface="Arial"/>
              <a:ea typeface="Arial"/>
              <a:cs typeface="Arial"/>
            </a:defRPr>
          </a:pPr>
          <a:endParaRPr lang="en-US"/>
        </a:p>
      </c:txPr>
    </c:legend>
    <c:plotVisOnly val="1"/>
    <c:dispBlanksAs val="gap"/>
    <c:showDLblsOverMax val="0"/>
  </c:chart>
  <c:spPr>
    <a:solidFill>
      <a:srgbClr val="FFFFFF"/>
    </a:solidFill>
    <a:ln w="3175">
      <a:solidFill>
        <a:srgbClr val="000000"/>
      </a:solidFill>
      <a:prstDash val="solid"/>
    </a:ln>
  </c:spPr>
  <c:txPr>
    <a:bodyPr/>
    <a:lstStyle/>
    <a:p>
      <a:pPr>
        <a:defRPr sz="1200" b="0" i="0" u="none" strike="noStrike" baseline="0">
          <a:solidFill>
            <a:srgbClr val="000000"/>
          </a:solidFill>
          <a:latin typeface="Arial"/>
          <a:ea typeface="Arial"/>
          <a:cs typeface="Arial"/>
        </a:defRPr>
      </a:pPr>
      <a:endParaRPr lang="en-US"/>
    </a:p>
  </c:txPr>
  <c:externalData r:id="rId1">
    <c:autoUpdate val="0"/>
  </c:externalData>
  <c:userShapes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png"/></Relationships>
</file>

<file path=ppt/drawings/drawing1.xml><?xml version="1.0" encoding="utf-8"?>
<c:userShapes xmlns:c="http://schemas.openxmlformats.org/drawingml/2006/chart">
  <cdr:relSizeAnchor xmlns:cdr="http://schemas.openxmlformats.org/drawingml/2006/chartDrawing">
    <cdr:from>
      <cdr:x>0.5067</cdr:x>
      <cdr:y>0.30665</cdr:y>
    </cdr:from>
    <cdr:to>
      <cdr:x>0.84775</cdr:x>
      <cdr:y>0.48703</cdr:y>
    </cdr:to>
    <cdr:sp macro="" textlink="">
      <cdr:nvSpPr>
        <cdr:cNvPr id="2049" name="AutoShape 1"/>
        <cdr:cNvSpPr>
          <a:spLocks xmlns:a="http://schemas.openxmlformats.org/drawingml/2006/main" noChangeArrowheads="1"/>
        </cdr:cNvSpPr>
      </cdr:nvSpPr>
      <cdr:spPr bwMode="auto">
        <a:xfrm xmlns:a="http://schemas.openxmlformats.org/drawingml/2006/main">
          <a:off x="3962400" y="1295400"/>
          <a:ext cx="2667000" cy="762000"/>
        </a:xfrm>
        <a:prstGeom xmlns:a="http://schemas.openxmlformats.org/drawingml/2006/main" prst="wedgeRectCallout">
          <a:avLst>
            <a:gd name="adj1" fmla="val -70845"/>
            <a:gd name="adj2" fmla="val 101181"/>
          </a:avLst>
        </a:prstGeom>
        <a:solidFill xmlns:a="http://schemas.openxmlformats.org/drawingml/2006/main">
          <a:srgbClr val="FFFFFF"/>
        </a:solidFill>
        <a:ln xmlns:a="http://schemas.openxmlformats.org/drawingml/2006/main" w="9525">
          <a:solidFill>
            <a:srgbClr val="000000"/>
          </a:solidFill>
          <a:miter lim="800000"/>
          <a:headEnd/>
          <a:tailEnd/>
        </a:ln>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en-GB" sz="1600" b="1" i="0" u="none" strike="noStrike" baseline="0" dirty="0">
              <a:solidFill>
                <a:srgbClr val="000000"/>
              </a:solidFill>
              <a:latin typeface="Arial"/>
              <a:cs typeface="Arial"/>
            </a:rPr>
            <a:t>Tax Fund  </a:t>
          </a:r>
          <a:r>
            <a:rPr lang="en-GB" sz="1600" b="1" i="0" u="none" strike="noStrike" baseline="0" dirty="0" err="1">
              <a:solidFill>
                <a:srgbClr val="000000"/>
              </a:solidFill>
              <a:latin typeface="Arial"/>
              <a:cs typeface="Arial"/>
            </a:rPr>
            <a:t>Rs</a:t>
          </a:r>
          <a:r>
            <a:rPr lang="en-GB" sz="1600" b="1" i="0" u="none" strike="noStrike" baseline="0" dirty="0">
              <a:solidFill>
                <a:srgbClr val="000000"/>
              </a:solidFill>
              <a:latin typeface="Arial"/>
              <a:cs typeface="Arial"/>
            </a:rPr>
            <a:t> 20,000 </a:t>
          </a:r>
          <a:r>
            <a:rPr lang="en-GB" sz="1600" b="1" i="0" u="none" strike="noStrike" baseline="0" dirty="0" err="1">
              <a:solidFill>
                <a:srgbClr val="000000"/>
              </a:solidFill>
              <a:latin typeface="Arial"/>
              <a:cs typeface="Arial"/>
            </a:rPr>
            <a:t>crores</a:t>
          </a:r>
          <a:endParaRPr lang="en-GB" sz="1600" b="1" i="0" u="none" strike="noStrike" baseline="0" dirty="0">
            <a:solidFill>
              <a:srgbClr val="000000"/>
            </a:solidFill>
            <a:latin typeface="Arial"/>
            <a:cs typeface="Arial"/>
          </a:endParaRPr>
        </a:p>
        <a:p xmlns:a="http://schemas.openxmlformats.org/drawingml/2006/main">
          <a:pPr algn="l" rtl="0">
            <a:defRPr sz="1000"/>
          </a:pPr>
          <a:r>
            <a:rPr lang="en-GB" sz="1600" b="1" i="0" u="none" strike="noStrike" baseline="0" dirty="0">
              <a:solidFill>
                <a:srgbClr val="000000"/>
              </a:solidFill>
              <a:latin typeface="Arial"/>
              <a:cs typeface="Arial"/>
            </a:rPr>
            <a:t>Max impact = 4% Tier 1  Capital Loss</a:t>
          </a:r>
          <a:endParaRPr lang="en-GB" sz="1600" dirty="0"/>
        </a:p>
      </cdr:txBody>
    </cdr:sp>
  </cdr:relSizeAnchor>
  <cdr:relSizeAnchor xmlns:cdr="http://schemas.openxmlformats.org/drawingml/2006/chartDrawing">
    <cdr:from>
      <cdr:x>0.22412</cdr:x>
      <cdr:y>0.03608</cdr:y>
    </cdr:from>
    <cdr:to>
      <cdr:x>0.54568</cdr:x>
      <cdr:y>0.2345</cdr:y>
    </cdr:to>
    <cdr:sp macro="" textlink="">
      <cdr:nvSpPr>
        <cdr:cNvPr id="2050" name="AutoShape 2"/>
        <cdr:cNvSpPr>
          <a:spLocks xmlns:a="http://schemas.openxmlformats.org/drawingml/2006/main" noChangeArrowheads="1"/>
        </cdr:cNvSpPr>
      </cdr:nvSpPr>
      <cdr:spPr bwMode="auto">
        <a:xfrm xmlns:a="http://schemas.openxmlformats.org/drawingml/2006/main">
          <a:off x="1752600" y="152400"/>
          <a:ext cx="2514600" cy="838200"/>
        </a:xfrm>
        <a:prstGeom xmlns:a="http://schemas.openxmlformats.org/drawingml/2006/main" prst="wedgeRectCallout">
          <a:avLst>
            <a:gd name="adj1" fmla="val -71150"/>
            <a:gd name="adj2" fmla="val -45"/>
          </a:avLst>
        </a:prstGeom>
        <a:solidFill xmlns:a="http://schemas.openxmlformats.org/drawingml/2006/main">
          <a:srgbClr val="FFFFFF"/>
        </a:solidFill>
        <a:ln xmlns:a="http://schemas.openxmlformats.org/drawingml/2006/main" w="9525">
          <a:solidFill>
            <a:srgbClr val="000000"/>
          </a:solidFill>
          <a:miter lim="800000"/>
          <a:headEnd/>
          <a:tailEnd/>
        </a:ln>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en-GB" sz="1600" b="1" i="0" u="none" strike="noStrike" baseline="0" dirty="0">
              <a:solidFill>
                <a:srgbClr val="000000"/>
              </a:solidFill>
              <a:latin typeface="Arial"/>
              <a:cs typeface="Arial"/>
            </a:rPr>
            <a:t>Initial Untaxed System</a:t>
          </a:r>
        </a:p>
        <a:p xmlns:a="http://schemas.openxmlformats.org/drawingml/2006/main">
          <a:pPr algn="l" rtl="0">
            <a:defRPr sz="1000"/>
          </a:pPr>
          <a:r>
            <a:rPr lang="en-GB" sz="1600" b="1" i="0" u="none" strike="noStrike" baseline="0" dirty="0">
              <a:solidFill>
                <a:srgbClr val="000000"/>
              </a:solidFill>
              <a:latin typeface="Arial"/>
              <a:cs typeface="Arial"/>
            </a:rPr>
            <a:t>Max impact = 56% </a:t>
          </a:r>
          <a:r>
            <a:rPr lang="en-GB" sz="1600" b="1" i="0" u="none" strike="noStrike" baseline="0" dirty="0" smtClean="0">
              <a:solidFill>
                <a:srgbClr val="000000"/>
              </a:solidFill>
              <a:latin typeface="Arial"/>
              <a:cs typeface="Arial"/>
            </a:rPr>
            <a:t>Tier </a:t>
          </a:r>
          <a:r>
            <a:rPr lang="en-GB" sz="1600" b="1" i="0" u="none" strike="noStrike" baseline="0" dirty="0">
              <a:solidFill>
                <a:srgbClr val="000000"/>
              </a:solidFill>
              <a:latin typeface="Arial"/>
              <a:cs typeface="Arial"/>
            </a:rPr>
            <a:t>1 </a:t>
          </a:r>
          <a:r>
            <a:rPr lang="en-GB" sz="1600" b="1" i="0" u="none" strike="noStrike" baseline="0" dirty="0" smtClean="0">
              <a:solidFill>
                <a:srgbClr val="000000"/>
              </a:solidFill>
              <a:latin typeface="Arial"/>
              <a:cs typeface="Arial"/>
            </a:rPr>
            <a:t>capital loss</a:t>
          </a:r>
          <a:endParaRPr lang="en-GB" sz="1600" dirty="0"/>
        </a:p>
      </cdr:txBody>
    </cdr:sp>
  </cdr:relSizeAnchor>
  <cdr:relSizeAnchor xmlns:cdr="http://schemas.openxmlformats.org/drawingml/2006/chartDrawing">
    <cdr:from>
      <cdr:x>0.76564</cdr:x>
      <cdr:y>0.6133</cdr:y>
    </cdr:from>
    <cdr:to>
      <cdr:x>0.98544</cdr:x>
      <cdr:y>0.93799</cdr:y>
    </cdr:to>
    <cdr:sp macro="" textlink="">
      <cdr:nvSpPr>
        <cdr:cNvPr id="2052" name="AutoShape 4"/>
        <cdr:cNvSpPr>
          <a:spLocks xmlns:a="http://schemas.openxmlformats.org/drawingml/2006/main" noChangeArrowheads="1"/>
        </cdr:cNvSpPr>
      </cdr:nvSpPr>
      <cdr:spPr bwMode="auto">
        <a:xfrm xmlns:a="http://schemas.openxmlformats.org/drawingml/2006/main">
          <a:off x="5987324" y="2590801"/>
          <a:ext cx="1718841" cy="1371600"/>
        </a:xfrm>
        <a:prstGeom xmlns:a="http://schemas.openxmlformats.org/drawingml/2006/main" prst="wedgeRectCallout">
          <a:avLst>
            <a:gd name="adj1" fmla="val -71926"/>
            <a:gd name="adj2" fmla="val -27500"/>
          </a:avLst>
        </a:prstGeom>
        <a:solidFill xmlns:a="http://schemas.openxmlformats.org/drawingml/2006/main">
          <a:srgbClr val="FFFFFF"/>
        </a:solidFill>
        <a:ln xmlns:a="http://schemas.openxmlformats.org/drawingml/2006/main" w="9525">
          <a:solidFill>
            <a:srgbClr val="000000"/>
          </a:solidFill>
          <a:miter lim="800000"/>
          <a:headEnd/>
          <a:tailEnd/>
        </a:ln>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en-GB" sz="1600" b="1" i="0" u="none" strike="noStrike" baseline="0" dirty="0">
              <a:solidFill>
                <a:srgbClr val="000000"/>
              </a:solidFill>
              <a:latin typeface="Arial"/>
              <a:cs typeface="Arial"/>
            </a:rPr>
            <a:t>Tax Fund </a:t>
          </a:r>
          <a:r>
            <a:rPr lang="en-GB" sz="1600" b="1" i="0" u="none" strike="noStrike" baseline="0" dirty="0" err="1">
              <a:solidFill>
                <a:srgbClr val="000000"/>
              </a:solidFill>
              <a:latin typeface="Arial"/>
              <a:cs typeface="Arial"/>
            </a:rPr>
            <a:t>Rs</a:t>
          </a:r>
          <a:r>
            <a:rPr lang="en-GB" sz="1600" b="1" i="0" u="none" strike="noStrike" baseline="0" dirty="0">
              <a:solidFill>
                <a:srgbClr val="000000"/>
              </a:solidFill>
              <a:latin typeface="Arial"/>
              <a:cs typeface="Arial"/>
            </a:rPr>
            <a:t> </a:t>
          </a:r>
          <a:r>
            <a:rPr lang="en-GB" sz="1600" b="1" i="0" u="none" strike="noStrike" baseline="0" dirty="0" smtClean="0">
              <a:solidFill>
                <a:srgbClr val="000000"/>
              </a:solidFill>
              <a:latin typeface="Arial"/>
              <a:cs typeface="Arial"/>
            </a:rPr>
            <a:t>36,000 </a:t>
          </a:r>
          <a:r>
            <a:rPr lang="en-GB" sz="1600" b="1" i="0" u="none" strike="noStrike" baseline="0" dirty="0" err="1" smtClean="0">
              <a:solidFill>
                <a:srgbClr val="000000"/>
              </a:solidFill>
              <a:latin typeface="Arial"/>
              <a:cs typeface="Arial"/>
            </a:rPr>
            <a:t>crores</a:t>
          </a:r>
          <a:endParaRPr lang="en-GB" sz="1600" b="1" i="0" u="none" strike="noStrike" baseline="0" dirty="0">
            <a:solidFill>
              <a:srgbClr val="000000"/>
            </a:solidFill>
            <a:latin typeface="Arial"/>
            <a:cs typeface="Arial"/>
          </a:endParaRPr>
        </a:p>
        <a:p xmlns:a="http://schemas.openxmlformats.org/drawingml/2006/main">
          <a:pPr algn="l" rtl="0">
            <a:defRPr sz="1000"/>
          </a:pPr>
          <a:r>
            <a:rPr lang="en-GB" sz="1600" b="1" i="0" u="none" strike="noStrike" baseline="0" dirty="0">
              <a:solidFill>
                <a:srgbClr val="000000"/>
              </a:solidFill>
              <a:latin typeface="Arial"/>
              <a:cs typeface="Arial"/>
            </a:rPr>
            <a:t>Max impact  0%</a:t>
          </a:r>
          <a:endParaRPr lang="en-GB" sz="1600" dirty="0"/>
        </a:p>
      </cdr:txBody>
    </cdr:sp>
  </cdr:relSizeAnchor>
</c:userShapes>
</file>

<file path=ppt/drawings/drawing2.xml><?xml version="1.0" encoding="utf-8"?>
<c:userShapes xmlns:c="http://schemas.openxmlformats.org/drawingml/2006/chart">
  <cdr:relSizeAnchor xmlns:cdr="http://schemas.openxmlformats.org/drawingml/2006/chartDrawing">
    <cdr:from>
      <cdr:x>0.58592</cdr:x>
      <cdr:y>0.09413</cdr:y>
    </cdr:from>
    <cdr:to>
      <cdr:x>0.58666</cdr:x>
      <cdr:y>0.63975</cdr:y>
    </cdr:to>
    <cdr:sp macro="" textlink="">
      <cdr:nvSpPr>
        <cdr:cNvPr id="3073" name="Line 1"/>
        <cdr:cNvSpPr>
          <a:spLocks xmlns:a="http://schemas.openxmlformats.org/drawingml/2006/main" noChangeShapeType="1"/>
        </cdr:cNvSpPr>
      </cdr:nvSpPr>
      <cdr:spPr bwMode="auto">
        <a:xfrm xmlns:a="http://schemas.openxmlformats.org/drawingml/2006/main" flipH="1" flipV="1">
          <a:off x="4490193" y="346573"/>
          <a:ext cx="5672" cy="1990470"/>
        </a:xfrm>
        <a:prstGeom xmlns:a="http://schemas.openxmlformats.org/drawingml/2006/main" prst="line">
          <a:avLst/>
        </a:prstGeom>
        <a:noFill xmlns:a="http://schemas.openxmlformats.org/drawingml/2006/main"/>
        <a:ln xmlns:a="http://schemas.openxmlformats.org/drawingml/2006/main" w="25400">
          <a:solidFill>
            <a:srgbClr val="000000"/>
          </a:solidFill>
          <a:prstDash val="dash"/>
          <a:round/>
          <a:headEnd/>
          <a:tailEnd/>
        </a:ln>
        <a:extLst xmlns:a="http://schemas.openxmlformats.org/drawingml/2006/main">
          <a:ext uri="{909E8E84-426E-40DD-AFC4-6F175D3DCCD1}">
            <a14:hiddenFill xmlns:a14="http://schemas.microsoft.com/office/drawing/2010/main">
              <a:noFill/>
            </a14:hiddenFill>
          </a:ext>
        </a:extLst>
      </cdr:spPr>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106" name="Rectangle 2"/>
          <p:cNvSpPr>
            <a:spLocks noGrp="1" noChangeArrowheads="1"/>
          </p:cNvSpPr>
          <p:nvPr>
            <p:ph type="hdr" sz="quarter"/>
          </p:nvPr>
        </p:nvSpPr>
        <p:spPr bwMode="auto">
          <a:xfrm>
            <a:off x="0" y="0"/>
            <a:ext cx="2971800" cy="500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mn-cs"/>
              </a:defRPr>
            </a:lvl1pPr>
          </a:lstStyle>
          <a:p>
            <a:pPr>
              <a:defRPr/>
            </a:pPr>
            <a:endParaRPr lang="en-GB"/>
          </a:p>
        </p:txBody>
      </p:sp>
      <p:sp>
        <p:nvSpPr>
          <p:cNvPr id="47107" name="Rectangle 3"/>
          <p:cNvSpPr>
            <a:spLocks noGrp="1" noChangeArrowheads="1"/>
          </p:cNvSpPr>
          <p:nvPr>
            <p:ph type="dt" idx="1"/>
          </p:nvPr>
        </p:nvSpPr>
        <p:spPr bwMode="auto">
          <a:xfrm>
            <a:off x="3884613" y="0"/>
            <a:ext cx="2971800" cy="500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mn-cs"/>
              </a:defRPr>
            </a:lvl1pPr>
          </a:lstStyle>
          <a:p>
            <a:pPr>
              <a:defRPr/>
            </a:pPr>
            <a:endParaRPr lang="en-GB"/>
          </a:p>
        </p:txBody>
      </p:sp>
      <p:sp>
        <p:nvSpPr>
          <p:cNvPr id="57348" name="Rectangle 4"/>
          <p:cNvSpPr>
            <a:spLocks noGrp="1" noRot="1" noChangeAspect="1" noChangeArrowheads="1" noTextEdit="1"/>
          </p:cNvSpPr>
          <p:nvPr>
            <p:ph type="sldImg" idx="2"/>
          </p:nvPr>
        </p:nvSpPr>
        <p:spPr bwMode="auto">
          <a:xfrm>
            <a:off x="925513" y="750888"/>
            <a:ext cx="5008562" cy="37560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9" name="Rectangle 5"/>
          <p:cNvSpPr>
            <a:spLocks noGrp="1" noChangeArrowheads="1"/>
          </p:cNvSpPr>
          <p:nvPr>
            <p:ph type="body" sz="quarter" idx="3"/>
          </p:nvPr>
        </p:nvSpPr>
        <p:spPr bwMode="auto">
          <a:xfrm>
            <a:off x="685800" y="4756150"/>
            <a:ext cx="5486400" cy="45069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47110" name="Rectangle 6"/>
          <p:cNvSpPr>
            <a:spLocks noGrp="1" noChangeArrowheads="1"/>
          </p:cNvSpPr>
          <p:nvPr>
            <p:ph type="ftr" sz="quarter" idx="4"/>
          </p:nvPr>
        </p:nvSpPr>
        <p:spPr bwMode="auto">
          <a:xfrm>
            <a:off x="0" y="9512300"/>
            <a:ext cx="2971800" cy="5000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mn-cs"/>
              </a:defRPr>
            </a:lvl1pPr>
          </a:lstStyle>
          <a:p>
            <a:pPr>
              <a:defRPr/>
            </a:pPr>
            <a:endParaRPr lang="en-GB"/>
          </a:p>
        </p:txBody>
      </p:sp>
      <p:sp>
        <p:nvSpPr>
          <p:cNvPr id="47111" name="Rectangle 7"/>
          <p:cNvSpPr>
            <a:spLocks noGrp="1" noChangeArrowheads="1"/>
          </p:cNvSpPr>
          <p:nvPr>
            <p:ph type="sldNum" sz="quarter" idx="5"/>
          </p:nvPr>
        </p:nvSpPr>
        <p:spPr bwMode="auto">
          <a:xfrm>
            <a:off x="3884613" y="9512300"/>
            <a:ext cx="2971800" cy="5000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cs typeface="+mn-cs"/>
              </a:defRPr>
            </a:lvl1pPr>
          </a:lstStyle>
          <a:p>
            <a:pPr>
              <a:defRPr/>
            </a:pPr>
            <a:fld id="{EB34A7FD-68E4-49BF-A09D-D0E50CBB6A4F}" type="slidenum">
              <a:rPr lang="en-GB"/>
              <a:pPr>
                <a:defRPr/>
              </a:pPr>
              <a:t>‹#›</a:t>
            </a:fld>
            <a:endParaRPr lang="en-GB"/>
          </a:p>
        </p:txBody>
      </p:sp>
    </p:spTree>
    <p:extLst>
      <p:ext uri="{BB962C8B-B14F-4D97-AF65-F5344CB8AC3E}">
        <p14:creationId xmlns:p14="http://schemas.microsoft.com/office/powerpoint/2010/main" val="28973657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smtClean="0"/>
          </a:p>
        </p:txBody>
      </p:sp>
      <p:sp>
        <p:nvSpPr>
          <p:cNvPr id="4" name="Slide Number Placeholder 3"/>
          <p:cNvSpPr>
            <a:spLocks noGrp="1"/>
          </p:cNvSpPr>
          <p:nvPr>
            <p:ph type="sldNum" sz="quarter" idx="5"/>
          </p:nvPr>
        </p:nvSpPr>
        <p:spPr/>
        <p:txBody>
          <a:bodyPr/>
          <a:lstStyle/>
          <a:p>
            <a:pPr>
              <a:defRPr/>
            </a:pPr>
            <a:fld id="{C2E316C7-CAB1-455B-BF0D-6AE393BC0277}" type="slidenum">
              <a:rPr lang="en-GB" smtClean="0"/>
              <a:pPr>
                <a:defRPr/>
              </a:pPr>
              <a:t>1</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a:ln/>
        </p:spPr>
        <p:txBody>
          <a:bodyPr/>
          <a:lstStyle/>
          <a:p>
            <a:endParaRPr lang="pl-PL" smtClean="0"/>
          </a:p>
        </p:txBody>
      </p:sp>
      <p:sp>
        <p:nvSpPr>
          <p:cNvPr id="4" name="Slide Number Placeholder 3"/>
          <p:cNvSpPr>
            <a:spLocks noGrp="1"/>
          </p:cNvSpPr>
          <p:nvPr>
            <p:ph type="sldNum" sz="quarter" idx="5"/>
          </p:nvPr>
        </p:nvSpPr>
        <p:spPr/>
        <p:txBody>
          <a:bodyPr/>
          <a:lstStyle/>
          <a:p>
            <a:pPr>
              <a:defRPr/>
            </a:pPr>
            <a:fld id="{DFF45A16-8401-48CC-891C-0DC581499F7D}" type="slidenum">
              <a:rPr lang="en-GB" smtClean="0"/>
              <a:pPr>
                <a:defRPr/>
              </a:pPr>
              <a:t>32</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smtClean="0"/>
          </a:p>
        </p:txBody>
      </p:sp>
      <p:sp>
        <p:nvSpPr>
          <p:cNvPr id="4" name="Slide Number Placeholder 3"/>
          <p:cNvSpPr>
            <a:spLocks noGrp="1"/>
          </p:cNvSpPr>
          <p:nvPr>
            <p:ph type="sldNum" sz="quarter" idx="5"/>
          </p:nvPr>
        </p:nvSpPr>
        <p:spPr/>
        <p:txBody>
          <a:bodyPr/>
          <a:lstStyle/>
          <a:p>
            <a:pPr>
              <a:defRPr/>
            </a:pPr>
            <a:fld id="{0DC881C2-8AC8-441E-BCDB-1F02FB43AF9D}" type="slidenum">
              <a:rPr lang="en-GB" smtClean="0"/>
              <a:pPr>
                <a:defRPr/>
              </a:pPr>
              <a:t>36</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p:spPr>
        <p:txBody>
          <a:bodyPr/>
          <a:lstStyle/>
          <a:p>
            <a:endParaRPr lang="en-GB" smtClean="0"/>
          </a:p>
        </p:txBody>
      </p:sp>
      <p:sp>
        <p:nvSpPr>
          <p:cNvPr id="4" name="Slide Number Placeholder 3"/>
          <p:cNvSpPr>
            <a:spLocks noGrp="1"/>
          </p:cNvSpPr>
          <p:nvPr>
            <p:ph type="sldNum" sz="quarter" idx="5"/>
          </p:nvPr>
        </p:nvSpPr>
        <p:spPr/>
        <p:txBody>
          <a:bodyPr/>
          <a:lstStyle/>
          <a:p>
            <a:pPr>
              <a:defRPr/>
            </a:pPr>
            <a:fld id="{343C05D6-D55E-407E-A88A-FD141D8514A0}" type="slidenum">
              <a:rPr lang="en-GB" smtClean="0"/>
              <a:pPr>
                <a:defRPr/>
              </a:pPr>
              <a:t>40</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p:spPr>
        <p:txBody>
          <a:bodyPr/>
          <a:lstStyle/>
          <a:p>
            <a:endParaRPr lang="pl-PL" smtClean="0"/>
          </a:p>
        </p:txBody>
      </p:sp>
      <p:sp>
        <p:nvSpPr>
          <p:cNvPr id="4" name="Slide Number Placeholder 3"/>
          <p:cNvSpPr>
            <a:spLocks noGrp="1"/>
          </p:cNvSpPr>
          <p:nvPr>
            <p:ph type="sldNum" sz="quarter" idx="5"/>
          </p:nvPr>
        </p:nvSpPr>
        <p:spPr/>
        <p:txBody>
          <a:bodyPr/>
          <a:lstStyle/>
          <a:p>
            <a:pPr>
              <a:defRPr/>
            </a:pPr>
            <a:fld id="{1D83F5C8-844E-4E58-BEC1-A4911E4A1DC5}" type="slidenum">
              <a:rPr lang="en-GB" smtClean="0"/>
              <a:pPr>
                <a:defRPr/>
              </a:pPr>
              <a:t>43</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p:spPr>
        <p:txBody>
          <a:bodyPr/>
          <a:lstStyle/>
          <a:p>
            <a:endParaRPr lang="pl-PL" smtClean="0"/>
          </a:p>
        </p:txBody>
      </p:sp>
      <p:sp>
        <p:nvSpPr>
          <p:cNvPr id="4" name="Slide Number Placeholder 3"/>
          <p:cNvSpPr>
            <a:spLocks noGrp="1"/>
          </p:cNvSpPr>
          <p:nvPr>
            <p:ph type="sldNum" sz="quarter" idx="5"/>
          </p:nvPr>
        </p:nvSpPr>
        <p:spPr/>
        <p:txBody>
          <a:bodyPr/>
          <a:lstStyle/>
          <a:p>
            <a:pPr>
              <a:defRPr/>
            </a:pPr>
            <a:fld id="{378D6D64-3DCE-45F1-A68D-AC128CE63F0F}" type="slidenum">
              <a:rPr lang="en-GB" smtClean="0"/>
              <a:pPr>
                <a:defRPr/>
              </a:pPr>
              <a:t>44</a:t>
            </a:fld>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smtClean="0"/>
          </a:p>
        </p:txBody>
      </p:sp>
      <p:sp>
        <p:nvSpPr>
          <p:cNvPr id="4" name="Slide Number Placeholder 3"/>
          <p:cNvSpPr>
            <a:spLocks noGrp="1"/>
          </p:cNvSpPr>
          <p:nvPr>
            <p:ph type="sldNum" sz="quarter" idx="5"/>
          </p:nvPr>
        </p:nvSpPr>
        <p:spPr/>
        <p:txBody>
          <a:bodyPr/>
          <a:lstStyle/>
          <a:p>
            <a:pPr>
              <a:defRPr/>
            </a:pPr>
            <a:fld id="{296476CB-3DCE-4493-A601-076B19BF7D94}" type="slidenum">
              <a:rPr lang="en-GB" smtClean="0"/>
              <a:pPr>
                <a:defRPr/>
              </a:pPr>
              <a:t>58</a:t>
            </a:fld>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smtClean="0"/>
          </a:p>
        </p:txBody>
      </p:sp>
      <p:sp>
        <p:nvSpPr>
          <p:cNvPr id="4" name="Slide Number Placeholder 3"/>
          <p:cNvSpPr>
            <a:spLocks noGrp="1"/>
          </p:cNvSpPr>
          <p:nvPr>
            <p:ph type="sldNum" sz="quarter" idx="5"/>
          </p:nvPr>
        </p:nvSpPr>
        <p:spPr/>
        <p:txBody>
          <a:bodyPr/>
          <a:lstStyle/>
          <a:p>
            <a:pPr>
              <a:defRPr/>
            </a:pPr>
            <a:fld id="{E8390043-D871-4C11-B3B0-44A789A6B652}" type="slidenum">
              <a:rPr lang="en-GB" smtClean="0"/>
              <a:pPr>
                <a:defRPr/>
              </a:pPr>
              <a:t>59</a:t>
            </a:fld>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716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smtClean="0"/>
          </a:p>
        </p:txBody>
      </p:sp>
      <p:sp>
        <p:nvSpPr>
          <p:cNvPr id="4" name="Slide Number Placeholder 3"/>
          <p:cNvSpPr>
            <a:spLocks noGrp="1"/>
          </p:cNvSpPr>
          <p:nvPr>
            <p:ph type="sldNum" sz="quarter" idx="5"/>
          </p:nvPr>
        </p:nvSpPr>
        <p:spPr/>
        <p:txBody>
          <a:bodyPr/>
          <a:lstStyle/>
          <a:p>
            <a:pPr>
              <a:defRPr/>
            </a:pPr>
            <a:fld id="{81251802-99A7-4C05-B335-7767D6A785E7}" type="slidenum">
              <a:rPr lang="en-GB" smtClean="0"/>
              <a:pPr>
                <a:defRPr/>
              </a:pPr>
              <a:t>60</a:t>
            </a:fld>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EB34A7FD-68E4-49BF-A09D-D0E50CBB6A4F}" type="slidenum">
              <a:rPr lang="en-GB" smtClean="0"/>
              <a:pPr>
                <a:defRPr/>
              </a:pPr>
              <a:t>61</a:t>
            </a:fld>
            <a:endParaRPr lang="en-GB"/>
          </a:p>
        </p:txBody>
      </p:sp>
    </p:spTree>
    <p:extLst>
      <p:ext uri="{BB962C8B-B14F-4D97-AF65-F5344CB8AC3E}">
        <p14:creationId xmlns:p14="http://schemas.microsoft.com/office/powerpoint/2010/main" val="22987024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smtClean="0"/>
          </a:p>
        </p:txBody>
      </p:sp>
      <p:sp>
        <p:nvSpPr>
          <p:cNvPr id="4" name="Slide Number Placeholder 3"/>
          <p:cNvSpPr>
            <a:spLocks noGrp="1"/>
          </p:cNvSpPr>
          <p:nvPr>
            <p:ph type="sldNum" sz="quarter" idx="5"/>
          </p:nvPr>
        </p:nvSpPr>
        <p:spPr/>
        <p:txBody>
          <a:bodyPr/>
          <a:lstStyle/>
          <a:p>
            <a:pPr>
              <a:defRPr/>
            </a:pPr>
            <a:fld id="{6D6CE81A-CD43-4A8D-9197-ABFE61BD1A44}" type="slidenum">
              <a:rPr lang="en-GB" smtClean="0"/>
              <a:pPr>
                <a:defRPr/>
              </a:pPr>
              <a:t>2</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smtClean="0"/>
          </a:p>
        </p:txBody>
      </p:sp>
      <p:sp>
        <p:nvSpPr>
          <p:cNvPr id="4" name="Slide Number Placeholder 3"/>
          <p:cNvSpPr>
            <a:spLocks noGrp="1"/>
          </p:cNvSpPr>
          <p:nvPr>
            <p:ph type="sldNum" sz="quarter" idx="5"/>
          </p:nvPr>
        </p:nvSpPr>
        <p:spPr/>
        <p:txBody>
          <a:bodyPr/>
          <a:lstStyle/>
          <a:p>
            <a:pPr>
              <a:defRPr/>
            </a:pPr>
            <a:fld id="{2E7EF10A-70CC-425E-85E5-989C5BDE7F34}" type="slidenum">
              <a:rPr lang="en-GB" smtClean="0"/>
              <a:pPr>
                <a:defRPr/>
              </a:pPr>
              <a:t>4</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p:spPr>
        <p:txBody>
          <a:bodyPr/>
          <a:lstStyle/>
          <a:p>
            <a:endParaRPr lang="pl-PL" smtClean="0"/>
          </a:p>
        </p:txBody>
      </p:sp>
      <p:sp>
        <p:nvSpPr>
          <p:cNvPr id="4" name="Slide Number Placeholder 3"/>
          <p:cNvSpPr>
            <a:spLocks noGrp="1"/>
          </p:cNvSpPr>
          <p:nvPr>
            <p:ph type="sldNum" sz="quarter" idx="5"/>
          </p:nvPr>
        </p:nvSpPr>
        <p:spPr/>
        <p:txBody>
          <a:bodyPr/>
          <a:lstStyle/>
          <a:p>
            <a:pPr>
              <a:defRPr/>
            </a:pPr>
            <a:fld id="{1143B7A2-54CB-4418-831D-8087310A58BF}" type="slidenum">
              <a:rPr lang="en-GB" smtClean="0"/>
              <a:pPr>
                <a:defRPr/>
              </a:pPr>
              <a:t>6</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smtClean="0"/>
          </a:p>
        </p:txBody>
      </p:sp>
      <p:sp>
        <p:nvSpPr>
          <p:cNvPr id="4" name="Slide Number Placeholder 3"/>
          <p:cNvSpPr>
            <a:spLocks noGrp="1"/>
          </p:cNvSpPr>
          <p:nvPr>
            <p:ph type="sldNum" sz="quarter" idx="5"/>
          </p:nvPr>
        </p:nvSpPr>
        <p:spPr/>
        <p:txBody>
          <a:bodyPr/>
          <a:lstStyle/>
          <a:p>
            <a:pPr>
              <a:defRPr/>
            </a:pPr>
            <a:fld id="{9BC3B832-6A3C-4131-9247-153ED6C50C93}" type="slidenum">
              <a:rPr lang="en-GB" smtClean="0"/>
              <a:pPr>
                <a:defRPr/>
              </a:pPr>
              <a:t>8</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p:spPr>
        <p:txBody>
          <a:bodyPr/>
          <a:lstStyle/>
          <a:p>
            <a:endParaRPr lang="pl-PL" smtClean="0"/>
          </a:p>
        </p:txBody>
      </p:sp>
      <p:sp>
        <p:nvSpPr>
          <p:cNvPr id="4" name="Slide Number Placeholder 3"/>
          <p:cNvSpPr>
            <a:spLocks noGrp="1"/>
          </p:cNvSpPr>
          <p:nvPr>
            <p:ph type="sldNum" sz="quarter" idx="5"/>
          </p:nvPr>
        </p:nvSpPr>
        <p:spPr/>
        <p:txBody>
          <a:bodyPr/>
          <a:lstStyle/>
          <a:p>
            <a:pPr>
              <a:defRPr/>
            </a:pPr>
            <a:fld id="{6D37C409-D903-4935-8F9C-287AF48B2844}" type="slidenum">
              <a:rPr lang="en-GB" smtClean="0"/>
              <a:pPr>
                <a:defRPr/>
              </a:pPr>
              <a:t>16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smtClean="0"/>
          </a:p>
        </p:txBody>
      </p:sp>
      <p:sp>
        <p:nvSpPr>
          <p:cNvPr id="4" name="Slide Number Placeholder 3"/>
          <p:cNvSpPr>
            <a:spLocks noGrp="1"/>
          </p:cNvSpPr>
          <p:nvPr>
            <p:ph type="sldNum" sz="quarter" idx="5"/>
          </p:nvPr>
        </p:nvSpPr>
        <p:spPr/>
        <p:txBody>
          <a:bodyPr/>
          <a:lstStyle/>
          <a:p>
            <a:pPr>
              <a:defRPr/>
            </a:pPr>
            <a:fld id="{695E0406-EE64-4210-8B45-B1DA3EE659BF}" type="slidenum">
              <a:rPr lang="en-GB" smtClean="0"/>
              <a:pPr>
                <a:defRPr/>
              </a:pPr>
              <a:t>17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smtClean="0"/>
          </a:p>
        </p:txBody>
      </p:sp>
      <p:sp>
        <p:nvSpPr>
          <p:cNvPr id="4" name="Slide Number Placeholder 3"/>
          <p:cNvSpPr>
            <a:spLocks noGrp="1"/>
          </p:cNvSpPr>
          <p:nvPr>
            <p:ph type="sldNum" sz="quarter" idx="5"/>
          </p:nvPr>
        </p:nvSpPr>
        <p:spPr/>
        <p:txBody>
          <a:bodyPr/>
          <a:lstStyle/>
          <a:p>
            <a:pPr>
              <a:defRPr/>
            </a:pPr>
            <a:fld id="{C98E9B12-BDA1-4E3A-B387-0259CEE5FA00}" type="slidenum">
              <a:rPr lang="en-GB" smtClean="0"/>
              <a:pPr>
                <a:defRPr/>
              </a:pPr>
              <a:t>23</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a:ln/>
        </p:spPr>
        <p:txBody>
          <a:bodyPr/>
          <a:lstStyle/>
          <a:p>
            <a:endParaRPr lang="pl-PL" smtClean="0"/>
          </a:p>
        </p:txBody>
      </p:sp>
      <p:sp>
        <p:nvSpPr>
          <p:cNvPr id="4" name="Slide Number Placeholder 3"/>
          <p:cNvSpPr>
            <a:spLocks noGrp="1"/>
          </p:cNvSpPr>
          <p:nvPr>
            <p:ph type="sldNum" sz="quarter" idx="5"/>
          </p:nvPr>
        </p:nvSpPr>
        <p:spPr/>
        <p:txBody>
          <a:bodyPr/>
          <a:lstStyle/>
          <a:p>
            <a:pPr>
              <a:defRPr/>
            </a:pPr>
            <a:fld id="{5EA7759E-F9E8-4DEE-B261-8A0F58579D42}" type="slidenum">
              <a:rPr lang="en-GB" smtClean="0"/>
              <a:pPr>
                <a:defRPr/>
              </a:pPr>
              <a:t>29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t-IT"/>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AC6C42B-0F64-4E71-8A3E-D0406CFE5BB6}" type="slidenum">
              <a:rPr lang="en-US"/>
              <a:pPr>
                <a:defRPr/>
              </a:pPr>
              <a:t>‹#›</a:t>
            </a:fld>
            <a:endParaRPr lang="en-US"/>
          </a:p>
        </p:txBody>
      </p:sp>
    </p:spTree>
    <p:extLst>
      <p:ext uri="{BB962C8B-B14F-4D97-AF65-F5344CB8AC3E}">
        <p14:creationId xmlns:p14="http://schemas.microsoft.com/office/powerpoint/2010/main" val="3164315331"/>
      </p:ext>
    </p:extLst>
  </p:cSld>
  <p:clrMapOvr>
    <a:masterClrMapping/>
  </p:clrMapOvr>
  <p:transition advTm="10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t-IT"/>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DEABD36-6492-43FD-A773-13EAB729BCEB}" type="slidenum">
              <a:rPr lang="en-US"/>
              <a:pPr>
                <a:defRPr/>
              </a:pPr>
              <a:t>‹#›</a:t>
            </a:fld>
            <a:endParaRPr lang="en-US"/>
          </a:p>
        </p:txBody>
      </p:sp>
    </p:spTree>
    <p:extLst>
      <p:ext uri="{BB962C8B-B14F-4D97-AF65-F5344CB8AC3E}">
        <p14:creationId xmlns:p14="http://schemas.microsoft.com/office/powerpoint/2010/main" val="299945820"/>
      </p:ext>
    </p:extLst>
  </p:cSld>
  <p:clrMapOvr>
    <a:masterClrMapping/>
  </p:clrMapOvr>
  <p:transition advTm="10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t-IT"/>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0DE258D-D1DD-4B39-8D61-A4ED9EAAADBD}" type="slidenum">
              <a:rPr lang="en-US"/>
              <a:pPr>
                <a:defRPr/>
              </a:pPr>
              <a:t>‹#›</a:t>
            </a:fld>
            <a:endParaRPr lang="en-US"/>
          </a:p>
        </p:txBody>
      </p:sp>
    </p:spTree>
    <p:extLst>
      <p:ext uri="{BB962C8B-B14F-4D97-AF65-F5344CB8AC3E}">
        <p14:creationId xmlns:p14="http://schemas.microsoft.com/office/powerpoint/2010/main" val="1652729303"/>
      </p:ext>
    </p:extLst>
  </p:cSld>
  <p:clrMapOvr>
    <a:masterClrMapping/>
  </p:clrMapOvr>
  <p:transition advTm="10000"/>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it-IT"/>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CB54BB1E-FC9A-4152-BD92-0E574A79D3CA}" type="slidenum">
              <a:rPr lang="en-US"/>
              <a:pPr>
                <a:defRPr/>
              </a:pPr>
              <a:t>‹#›</a:t>
            </a:fld>
            <a:endParaRPr lang="en-US"/>
          </a:p>
        </p:txBody>
      </p:sp>
    </p:spTree>
    <p:extLst>
      <p:ext uri="{BB962C8B-B14F-4D97-AF65-F5344CB8AC3E}">
        <p14:creationId xmlns:p14="http://schemas.microsoft.com/office/powerpoint/2010/main" val="1725963429"/>
      </p:ext>
    </p:extLst>
  </p:cSld>
  <p:clrMapOvr>
    <a:masterClrMapping/>
  </p:clrMapOvr>
  <p:transition advTm="10000"/>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03AB00-3E5E-47AB-AD47-1DE319A62ABA}" type="slidenum">
              <a:rPr lang="en-US"/>
              <a:pPr>
                <a:defRPr/>
              </a:pPr>
              <a:t>‹#›</a:t>
            </a:fld>
            <a:endParaRPr lang="en-US"/>
          </a:p>
        </p:txBody>
      </p:sp>
    </p:spTree>
    <p:extLst>
      <p:ext uri="{BB962C8B-B14F-4D97-AF65-F5344CB8AC3E}">
        <p14:creationId xmlns:p14="http://schemas.microsoft.com/office/powerpoint/2010/main" val="3002825980"/>
      </p:ext>
    </p:extLst>
  </p:cSld>
  <p:clrMapOvr>
    <a:masterClrMapping/>
  </p:clrMapOvr>
  <p:transition advTm="1000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8" name="Content Placeholder 7"/>
          <p:cNvSpPr>
            <a:spLocks noGrp="1"/>
          </p:cNvSpPr>
          <p:nvPr>
            <p:ph sz="quarter" idx="1"/>
          </p:nvPr>
        </p:nvSpPr>
        <p:spPr>
          <a:xfrm>
            <a:off x="457200" y="1219200"/>
            <a:ext cx="8229600" cy="4937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ED1E563E-5C3E-4450-851F-08425F11E6AB}" type="datetimeFigureOut">
              <a:rPr lang="en-US"/>
              <a:pPr>
                <a:defRPr/>
              </a:pPr>
              <a:t>6/26/2012</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cs typeface="Arial" charset="0"/>
              </a:defRPr>
            </a:lvl1pPr>
          </a:lstStyle>
          <a:p>
            <a:pPr>
              <a:defRPr/>
            </a:pPr>
            <a:fld id="{D43C5649-DAE0-4A52-8664-D68E57851A27}" type="slidenum">
              <a:rPr lang="en-US"/>
              <a:pPr>
                <a:defRPr/>
              </a:pPr>
              <a:t>‹#›</a:t>
            </a:fld>
            <a:endParaRPr lang="en-US"/>
          </a:p>
        </p:txBody>
      </p:sp>
    </p:spTree>
    <p:extLst>
      <p:ext uri="{BB962C8B-B14F-4D97-AF65-F5344CB8AC3E}">
        <p14:creationId xmlns:p14="http://schemas.microsoft.com/office/powerpoint/2010/main" val="21424660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8" name="Content Placeholder 7"/>
          <p:cNvSpPr>
            <a:spLocks noGrp="1"/>
          </p:cNvSpPr>
          <p:nvPr>
            <p:ph sz="quarter" idx="1"/>
          </p:nvPr>
        </p:nvSpPr>
        <p:spPr>
          <a:xfrm>
            <a:off x="457200" y="1219200"/>
            <a:ext cx="8229600" cy="4937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50B4AEB8-FE17-4213-AC05-0CCAE42D706D}" type="datetimeFigureOut">
              <a:rPr lang="en-US"/>
              <a:pPr>
                <a:defRPr/>
              </a:pPr>
              <a:t>6/26/2012</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cs typeface="Arial" charset="0"/>
              </a:defRPr>
            </a:lvl1pPr>
          </a:lstStyle>
          <a:p>
            <a:pPr>
              <a:defRPr/>
            </a:pPr>
            <a:fld id="{3B3B4A29-4E33-439E-99A7-5C6B35CEF594}" type="slidenum">
              <a:rPr lang="en-US"/>
              <a:pPr>
                <a:defRPr/>
              </a:pPr>
              <a:t>‹#›</a:t>
            </a:fld>
            <a:endParaRPr lang="en-US"/>
          </a:p>
        </p:txBody>
      </p:sp>
    </p:spTree>
    <p:extLst>
      <p:ext uri="{BB962C8B-B14F-4D97-AF65-F5344CB8AC3E}">
        <p14:creationId xmlns:p14="http://schemas.microsoft.com/office/powerpoint/2010/main" val="9249526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655E6F5E-4684-4325-85F5-5208A8941FF5}" type="slidenum">
              <a:rPr lang="en-US"/>
              <a:pPr>
                <a:defRPr/>
              </a:pPr>
              <a:t>‹#›</a:t>
            </a:fld>
            <a:endParaRPr lang="en-US"/>
          </a:p>
        </p:txBody>
      </p:sp>
    </p:spTree>
  </p:cSld>
  <p:clrMapOvr>
    <a:masterClrMapping/>
  </p:clrMapOvr>
  <p:transition advTm="10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t-IT"/>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9C6E44B-A172-422E-A676-BD69E1FFF944}" type="slidenum">
              <a:rPr lang="en-US"/>
              <a:pPr>
                <a:defRPr/>
              </a:pPr>
              <a:t>‹#›</a:t>
            </a:fld>
            <a:endParaRPr lang="en-US"/>
          </a:p>
        </p:txBody>
      </p:sp>
    </p:spTree>
    <p:extLst>
      <p:ext uri="{BB962C8B-B14F-4D97-AF65-F5344CB8AC3E}">
        <p14:creationId xmlns:p14="http://schemas.microsoft.com/office/powerpoint/2010/main" val="818083339"/>
      </p:ext>
    </p:extLst>
  </p:cSld>
  <p:clrMapOvr>
    <a:masterClrMapping/>
  </p:clrMapOvr>
  <p:transition advTm="10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t-IT"/>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3540A6-D382-4B58-B559-ECD17B53CB32}" type="slidenum">
              <a:rPr lang="en-US"/>
              <a:pPr>
                <a:defRPr/>
              </a:pPr>
              <a:t>‹#›</a:t>
            </a:fld>
            <a:endParaRPr lang="en-US"/>
          </a:p>
        </p:txBody>
      </p:sp>
    </p:spTree>
    <p:extLst>
      <p:ext uri="{BB962C8B-B14F-4D97-AF65-F5344CB8AC3E}">
        <p14:creationId xmlns:p14="http://schemas.microsoft.com/office/powerpoint/2010/main" val="3816866969"/>
      </p:ext>
    </p:extLst>
  </p:cSld>
  <p:clrMapOvr>
    <a:masterClrMapping/>
  </p:clrMapOvr>
  <p:transition advTm="10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t-IT"/>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BC37700-9380-4306-86D0-A0E759D6BCB0}" type="slidenum">
              <a:rPr lang="en-US"/>
              <a:pPr>
                <a:defRPr/>
              </a:pPr>
              <a:t>‹#›</a:t>
            </a:fld>
            <a:endParaRPr lang="en-US"/>
          </a:p>
        </p:txBody>
      </p:sp>
    </p:spTree>
    <p:extLst>
      <p:ext uri="{BB962C8B-B14F-4D97-AF65-F5344CB8AC3E}">
        <p14:creationId xmlns:p14="http://schemas.microsoft.com/office/powerpoint/2010/main" val="3448530920"/>
      </p:ext>
    </p:extLst>
  </p:cSld>
  <p:clrMapOvr>
    <a:masterClrMapping/>
  </p:clrMapOvr>
  <p:transition advTm="10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t-IT"/>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3A7BBE7-CCB4-455A-811F-2A39D5EF180B}" type="slidenum">
              <a:rPr lang="en-US"/>
              <a:pPr>
                <a:defRPr/>
              </a:pPr>
              <a:t>‹#›</a:t>
            </a:fld>
            <a:endParaRPr lang="en-US"/>
          </a:p>
        </p:txBody>
      </p:sp>
    </p:spTree>
    <p:extLst>
      <p:ext uri="{BB962C8B-B14F-4D97-AF65-F5344CB8AC3E}">
        <p14:creationId xmlns:p14="http://schemas.microsoft.com/office/powerpoint/2010/main" val="2038618628"/>
      </p:ext>
    </p:extLst>
  </p:cSld>
  <p:clrMapOvr>
    <a:masterClrMapping/>
  </p:clrMapOvr>
  <p:transition advTm="10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AD57AC0D-F5FB-442D-8B25-B4BB33BA7B39}" type="slidenum">
              <a:rPr lang="en-US"/>
              <a:pPr>
                <a:defRPr/>
              </a:pPr>
              <a:t>‹#›</a:t>
            </a:fld>
            <a:endParaRPr lang="en-US"/>
          </a:p>
        </p:txBody>
      </p:sp>
    </p:spTree>
    <p:extLst>
      <p:ext uri="{BB962C8B-B14F-4D97-AF65-F5344CB8AC3E}">
        <p14:creationId xmlns:p14="http://schemas.microsoft.com/office/powerpoint/2010/main" val="2644305922"/>
      </p:ext>
    </p:extLst>
  </p:cSld>
  <p:clrMapOvr>
    <a:masterClrMapping/>
  </p:clrMapOvr>
  <p:transition advTm="10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ED1420D-080E-45A5-AB92-1D0E47F34C46}" type="slidenum">
              <a:rPr lang="en-US"/>
              <a:pPr>
                <a:defRPr/>
              </a:pPr>
              <a:t>‹#›</a:t>
            </a:fld>
            <a:endParaRPr lang="en-US"/>
          </a:p>
        </p:txBody>
      </p:sp>
    </p:spTree>
    <p:extLst>
      <p:ext uri="{BB962C8B-B14F-4D97-AF65-F5344CB8AC3E}">
        <p14:creationId xmlns:p14="http://schemas.microsoft.com/office/powerpoint/2010/main" val="397110732"/>
      </p:ext>
    </p:extLst>
  </p:cSld>
  <p:clrMapOvr>
    <a:masterClrMapping/>
  </p:clrMapOvr>
  <p:transition advTm="10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t-IT"/>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A8F1844-FAB4-4EA4-867E-E7FFE72ADDDB}" type="slidenum">
              <a:rPr lang="en-US"/>
              <a:pPr>
                <a:defRPr/>
              </a:pPr>
              <a:t>‹#›</a:t>
            </a:fld>
            <a:endParaRPr lang="en-US"/>
          </a:p>
        </p:txBody>
      </p:sp>
    </p:spTree>
    <p:extLst>
      <p:ext uri="{BB962C8B-B14F-4D97-AF65-F5344CB8AC3E}">
        <p14:creationId xmlns:p14="http://schemas.microsoft.com/office/powerpoint/2010/main" val="3825962047"/>
      </p:ext>
    </p:extLst>
  </p:cSld>
  <p:clrMapOvr>
    <a:masterClrMapping/>
  </p:clrMapOvr>
  <p:transition advTm="10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t-IT"/>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0643359-E63E-4C52-8E16-420CB1F83837}" type="slidenum">
              <a:rPr lang="en-US"/>
              <a:pPr>
                <a:defRPr/>
              </a:pPr>
              <a:t>‹#›</a:t>
            </a:fld>
            <a:endParaRPr lang="en-US"/>
          </a:p>
        </p:txBody>
      </p:sp>
    </p:spTree>
    <p:extLst>
      <p:ext uri="{BB962C8B-B14F-4D97-AF65-F5344CB8AC3E}">
        <p14:creationId xmlns:p14="http://schemas.microsoft.com/office/powerpoint/2010/main" val="2803506274"/>
      </p:ext>
    </p:extLst>
  </p:cSld>
  <p:clrMapOvr>
    <a:masterClrMapping/>
  </p:clrMapOvr>
  <p:transition advTm="10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cs typeface="+mn-cs"/>
              </a:defRPr>
            </a:lvl1pPr>
          </a:lstStyle>
          <a:p>
            <a:pPr>
              <a:defRPr/>
            </a:pPr>
            <a:fld id="{DFDD28A3-477D-4C1C-AC96-29D9089CD4C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68" r:id="rId1"/>
    <p:sldLayoutId id="2147483969" r:id="rId2"/>
    <p:sldLayoutId id="2147483970" r:id="rId3"/>
    <p:sldLayoutId id="2147483971" r:id="rId4"/>
    <p:sldLayoutId id="2147483972" r:id="rId5"/>
    <p:sldLayoutId id="2147483973" r:id="rId6"/>
    <p:sldLayoutId id="2147483974" r:id="rId7"/>
    <p:sldLayoutId id="2147483975" r:id="rId8"/>
    <p:sldLayoutId id="2147483976" r:id="rId9"/>
    <p:sldLayoutId id="2147483977" r:id="rId10"/>
    <p:sldLayoutId id="2147483978" r:id="rId11"/>
    <p:sldLayoutId id="2147483979" r:id="rId12"/>
    <p:sldLayoutId id="2147483980" r:id="rId13"/>
  </p:sldLayoutIdLst>
  <p:transition advTm="1000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098" name="Title Placeholder 21"/>
          <p:cNvSpPr>
            <a:spLocks noGrp="1"/>
          </p:cNvSpPr>
          <p:nvPr>
            <p:ph type="title"/>
          </p:nvPr>
        </p:nvSpPr>
        <p:spPr bwMode="auto">
          <a:xfrm>
            <a:off x="457200" y="152400"/>
            <a:ext cx="8229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4099" name="Text Placeholder 12"/>
          <p:cNvSpPr>
            <a:spLocks noGrp="1"/>
          </p:cNvSpPr>
          <p:nvPr>
            <p:ph type="body" idx="1"/>
          </p:nvPr>
        </p:nvSpPr>
        <p:spPr bwMode="auto">
          <a:xfrm>
            <a:off x="457200" y="1219200"/>
            <a:ext cx="8229600" cy="491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6400800" y="6356350"/>
            <a:ext cx="2289175" cy="365125"/>
          </a:xfrm>
          <a:prstGeom prst="rect">
            <a:avLst/>
          </a:prstGeom>
        </p:spPr>
        <p:txBody>
          <a:bodyPr vert="horz"/>
          <a:lstStyle>
            <a:lvl1pPr algn="l" eaLnBrk="1" fontAlgn="auto" latinLnBrk="0" hangingPunct="1">
              <a:spcBef>
                <a:spcPts val="0"/>
              </a:spcBef>
              <a:spcAft>
                <a:spcPts val="0"/>
              </a:spcAft>
              <a:defRPr kumimoji="0" sz="1400">
                <a:solidFill>
                  <a:srgbClr val="464653"/>
                </a:solidFill>
                <a:latin typeface="Gill Sans MT"/>
                <a:cs typeface="+mn-cs"/>
              </a:defRPr>
            </a:lvl1pPr>
          </a:lstStyle>
          <a:p>
            <a:pPr>
              <a:defRPr/>
            </a:pPr>
            <a:fld id="{076D5A00-F5A3-4089-BD30-0697E474A7FE}" type="datetimeFigureOut">
              <a:rPr lang="en-US"/>
              <a:pPr>
                <a:defRPr/>
              </a:pPr>
              <a:t>6/26/2012</a:t>
            </a:fld>
            <a:endParaRPr lang="en-US"/>
          </a:p>
        </p:txBody>
      </p:sp>
      <p:sp>
        <p:nvSpPr>
          <p:cNvPr id="3" name="Footer Placeholder 2"/>
          <p:cNvSpPr>
            <a:spLocks noGrp="1"/>
          </p:cNvSpPr>
          <p:nvPr>
            <p:ph type="ftr" sz="quarter" idx="3"/>
          </p:nvPr>
        </p:nvSpPr>
        <p:spPr>
          <a:xfrm>
            <a:off x="2898775" y="6356350"/>
            <a:ext cx="3505200" cy="365125"/>
          </a:xfrm>
          <a:prstGeom prst="rect">
            <a:avLst/>
          </a:prstGeom>
        </p:spPr>
        <p:txBody>
          <a:bodyPr vert="horz"/>
          <a:lstStyle>
            <a:lvl1pPr algn="r" eaLnBrk="1" fontAlgn="auto" latinLnBrk="0" hangingPunct="1">
              <a:spcBef>
                <a:spcPts val="0"/>
              </a:spcBef>
              <a:spcAft>
                <a:spcPts val="0"/>
              </a:spcAft>
              <a:defRPr kumimoji="0" sz="1400">
                <a:solidFill>
                  <a:srgbClr val="464653"/>
                </a:solidFill>
                <a:latin typeface="Gill Sans MT"/>
                <a:cs typeface="+mn-cs"/>
              </a:defRPr>
            </a:lvl1pPr>
          </a:lstStyle>
          <a:p>
            <a:pPr>
              <a:defRPr/>
            </a:pPr>
            <a:endParaRPr lang="en-US"/>
          </a:p>
        </p:txBody>
      </p:sp>
      <p:sp>
        <p:nvSpPr>
          <p:cNvPr id="23" name="Slide Number Placeholder 22"/>
          <p:cNvSpPr>
            <a:spLocks noGrp="1"/>
          </p:cNvSpPr>
          <p:nvPr>
            <p:ph type="sldNum" sz="quarter" idx="4"/>
          </p:nvPr>
        </p:nvSpPr>
        <p:spPr>
          <a:xfrm>
            <a:off x="612775" y="6356350"/>
            <a:ext cx="1981200" cy="365125"/>
          </a:xfrm>
          <a:prstGeom prst="rect">
            <a:avLst/>
          </a:prstGeom>
        </p:spPr>
        <p:txBody>
          <a:bodyPr vert="horz"/>
          <a:lstStyle>
            <a:lvl1pPr algn="l" eaLnBrk="1" fontAlgn="auto" latinLnBrk="0" hangingPunct="1">
              <a:spcBef>
                <a:spcPts val="0"/>
              </a:spcBef>
              <a:spcAft>
                <a:spcPts val="0"/>
              </a:spcAft>
              <a:defRPr kumimoji="0" sz="1400">
                <a:solidFill>
                  <a:srgbClr val="464653"/>
                </a:solidFill>
                <a:latin typeface="Gill Sans MT"/>
                <a:cs typeface="+mn-cs"/>
              </a:defRPr>
            </a:lvl1pPr>
          </a:lstStyle>
          <a:p>
            <a:pPr>
              <a:defRPr/>
            </a:pPr>
            <a:fld id="{9F8EBC58-138E-4963-9239-EC3FE9469C98}" type="slidenum">
              <a:rPr lang="en-US"/>
              <a:pPr>
                <a:defRPr/>
              </a:pPr>
              <a:t>‹#›</a:t>
            </a:fld>
            <a:endParaRPr lang="en-US"/>
          </a:p>
        </p:txBody>
      </p:sp>
      <p:sp>
        <p:nvSpPr>
          <p:cNvPr id="3079" name="Straight Connector 27"/>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p:spPr>
        <p:txBody>
          <a:bodyPr/>
          <a:lstStyle/>
          <a:p>
            <a:pPr>
              <a:defRPr/>
            </a:pPr>
            <a:endParaRPr lang="en-GB"/>
          </a:p>
        </p:txBody>
      </p:sp>
      <p:sp>
        <p:nvSpPr>
          <p:cNvPr id="3080" name="Straight Connector 28"/>
          <p:cNvSpPr>
            <a:spLocks noChangeShapeType="1"/>
          </p:cNvSpPr>
          <p:nvPr/>
        </p:nvSpPr>
        <p:spPr bwMode="auto">
          <a:xfrm>
            <a:off x="457200" y="1143000"/>
            <a:ext cx="8229600" cy="0"/>
          </a:xfrm>
          <a:prstGeom prst="line">
            <a:avLst/>
          </a:prstGeom>
          <a:noFill/>
          <a:ln w="9525" algn="ctr">
            <a:solidFill>
              <a:schemeClr val="accent2"/>
            </a:solidFill>
            <a:prstDash val="dash"/>
            <a:round/>
            <a:headEnd/>
            <a:tailEnd/>
          </a:ln>
        </p:spPr>
        <p:txBody>
          <a:bodyPr/>
          <a:lstStyle/>
          <a:p>
            <a:pPr>
              <a:defRPr/>
            </a:pPr>
            <a:endParaRPr lang="en-GB"/>
          </a:p>
        </p:txBody>
      </p:sp>
      <p:sp>
        <p:nvSpPr>
          <p:cNvPr id="10" name="Isosceles Triangle 9"/>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83982" r:id="rId1"/>
  </p:sldLayoutIdLst>
  <p:txStyles>
    <p:titleStyle>
      <a:lvl1pPr algn="l" rtl="0" eaLnBrk="0" fontAlgn="base" hangingPunct="0">
        <a:spcBef>
          <a:spcPct val="0"/>
        </a:spcBef>
        <a:spcAft>
          <a:spcPct val="0"/>
        </a:spcAft>
        <a:defRPr sz="3200" kern="1200">
          <a:solidFill>
            <a:schemeClr val="tx2"/>
          </a:solidFill>
          <a:latin typeface="+mj-lt"/>
          <a:ea typeface="+mj-ea"/>
          <a:cs typeface="+mj-cs"/>
        </a:defRPr>
      </a:lvl1pPr>
      <a:lvl2pPr algn="l" rtl="0" eaLnBrk="0" fontAlgn="base" hangingPunct="0">
        <a:spcBef>
          <a:spcPct val="0"/>
        </a:spcBef>
        <a:spcAft>
          <a:spcPct val="0"/>
        </a:spcAft>
        <a:defRPr sz="3200">
          <a:solidFill>
            <a:schemeClr val="tx2"/>
          </a:solidFill>
          <a:latin typeface="Bookman Old Style" pitchFamily="18" charset="0"/>
        </a:defRPr>
      </a:lvl2pPr>
      <a:lvl3pPr algn="l" rtl="0" eaLnBrk="0" fontAlgn="base" hangingPunct="0">
        <a:spcBef>
          <a:spcPct val="0"/>
        </a:spcBef>
        <a:spcAft>
          <a:spcPct val="0"/>
        </a:spcAft>
        <a:defRPr sz="3200">
          <a:solidFill>
            <a:schemeClr val="tx2"/>
          </a:solidFill>
          <a:latin typeface="Bookman Old Style" pitchFamily="18" charset="0"/>
        </a:defRPr>
      </a:lvl3pPr>
      <a:lvl4pPr algn="l" rtl="0" eaLnBrk="0" fontAlgn="base" hangingPunct="0">
        <a:spcBef>
          <a:spcPct val="0"/>
        </a:spcBef>
        <a:spcAft>
          <a:spcPct val="0"/>
        </a:spcAft>
        <a:defRPr sz="3200">
          <a:solidFill>
            <a:schemeClr val="tx2"/>
          </a:solidFill>
          <a:latin typeface="Bookman Old Style" pitchFamily="18" charset="0"/>
        </a:defRPr>
      </a:lvl4pPr>
      <a:lvl5pPr algn="l" rtl="0" eaLnBrk="0" fontAlgn="base" hangingPunct="0">
        <a:spcBef>
          <a:spcPct val="0"/>
        </a:spcBef>
        <a:spcAft>
          <a:spcPct val="0"/>
        </a:spcAft>
        <a:defRPr sz="3200">
          <a:solidFill>
            <a:schemeClr val="tx2"/>
          </a:solidFill>
          <a:latin typeface="Bookman Old Style" pitchFamily="18" charset="0"/>
        </a:defRPr>
      </a:lvl5pPr>
      <a:lvl6pPr marL="457200" algn="l" rtl="0" fontAlgn="base">
        <a:spcBef>
          <a:spcPct val="0"/>
        </a:spcBef>
        <a:spcAft>
          <a:spcPct val="0"/>
        </a:spcAft>
        <a:defRPr sz="3200">
          <a:solidFill>
            <a:schemeClr val="tx2"/>
          </a:solidFill>
          <a:latin typeface="Bookman Old Style" pitchFamily="18" charset="0"/>
        </a:defRPr>
      </a:lvl6pPr>
      <a:lvl7pPr marL="914400" algn="l" rtl="0" fontAlgn="base">
        <a:spcBef>
          <a:spcPct val="0"/>
        </a:spcBef>
        <a:spcAft>
          <a:spcPct val="0"/>
        </a:spcAft>
        <a:defRPr sz="3200">
          <a:solidFill>
            <a:schemeClr val="tx2"/>
          </a:solidFill>
          <a:latin typeface="Bookman Old Style" pitchFamily="18" charset="0"/>
        </a:defRPr>
      </a:lvl7pPr>
      <a:lvl8pPr marL="1371600" algn="l" rtl="0" fontAlgn="base">
        <a:spcBef>
          <a:spcPct val="0"/>
        </a:spcBef>
        <a:spcAft>
          <a:spcPct val="0"/>
        </a:spcAft>
        <a:defRPr sz="3200">
          <a:solidFill>
            <a:schemeClr val="tx2"/>
          </a:solidFill>
          <a:latin typeface="Bookman Old Style" pitchFamily="18" charset="0"/>
        </a:defRPr>
      </a:lvl8pPr>
      <a:lvl9pPr marL="1828800" algn="l" rtl="0" fontAlgn="base">
        <a:spcBef>
          <a:spcPct val="0"/>
        </a:spcBef>
        <a:spcAft>
          <a:spcPct val="0"/>
        </a:spcAft>
        <a:defRPr sz="3200">
          <a:solidFill>
            <a:schemeClr val="tx2"/>
          </a:solidFill>
          <a:latin typeface="Bookman Old Style" pitchFamily="18" charset="0"/>
        </a:defRPr>
      </a:lvl9pPr>
    </p:titleStyle>
    <p:bodyStyle>
      <a:lvl1pPr marL="273050" indent="-273050" algn="l" rtl="0" eaLnBrk="0" fontAlgn="base" hangingPunct="0">
        <a:spcBef>
          <a:spcPts val="600"/>
        </a:spcBef>
        <a:spcAft>
          <a:spcPct val="0"/>
        </a:spcAft>
        <a:buClr>
          <a:schemeClr val="accent1"/>
        </a:buClr>
        <a:buSzPct val="76000"/>
        <a:buFont typeface="Wingdings 3" pitchFamily="18" charset="2"/>
        <a:buChar char=""/>
        <a:defRPr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146" name="Title Placeholder 21"/>
          <p:cNvSpPr>
            <a:spLocks noGrp="1"/>
          </p:cNvSpPr>
          <p:nvPr>
            <p:ph type="title"/>
          </p:nvPr>
        </p:nvSpPr>
        <p:spPr bwMode="auto">
          <a:xfrm>
            <a:off x="457200" y="152400"/>
            <a:ext cx="8229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6147" name="Text Placeholder 12"/>
          <p:cNvSpPr>
            <a:spLocks noGrp="1"/>
          </p:cNvSpPr>
          <p:nvPr>
            <p:ph type="body" idx="1"/>
          </p:nvPr>
        </p:nvSpPr>
        <p:spPr bwMode="auto">
          <a:xfrm>
            <a:off x="457200" y="1219200"/>
            <a:ext cx="8229600" cy="491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6400800" y="6356350"/>
            <a:ext cx="2289175" cy="365125"/>
          </a:xfrm>
          <a:prstGeom prst="rect">
            <a:avLst/>
          </a:prstGeom>
        </p:spPr>
        <p:txBody>
          <a:bodyPr vert="horz"/>
          <a:lstStyle>
            <a:lvl1pPr algn="l" eaLnBrk="1" fontAlgn="auto" latinLnBrk="0" hangingPunct="1">
              <a:spcBef>
                <a:spcPts val="0"/>
              </a:spcBef>
              <a:spcAft>
                <a:spcPts val="0"/>
              </a:spcAft>
              <a:defRPr kumimoji="0" sz="1400">
                <a:solidFill>
                  <a:srgbClr val="464653"/>
                </a:solidFill>
                <a:latin typeface="Gill Sans MT"/>
                <a:cs typeface="+mn-cs"/>
              </a:defRPr>
            </a:lvl1pPr>
          </a:lstStyle>
          <a:p>
            <a:pPr>
              <a:defRPr/>
            </a:pPr>
            <a:fld id="{C174D601-E1FF-4E7D-8F2B-0CC8EA17AA4F}" type="datetimeFigureOut">
              <a:rPr lang="en-US"/>
              <a:pPr>
                <a:defRPr/>
              </a:pPr>
              <a:t>6/26/2012</a:t>
            </a:fld>
            <a:endParaRPr lang="en-US"/>
          </a:p>
        </p:txBody>
      </p:sp>
      <p:sp>
        <p:nvSpPr>
          <p:cNvPr id="3" name="Footer Placeholder 2"/>
          <p:cNvSpPr>
            <a:spLocks noGrp="1"/>
          </p:cNvSpPr>
          <p:nvPr>
            <p:ph type="ftr" sz="quarter" idx="3"/>
          </p:nvPr>
        </p:nvSpPr>
        <p:spPr>
          <a:xfrm>
            <a:off x="2898775" y="6356350"/>
            <a:ext cx="3505200" cy="365125"/>
          </a:xfrm>
          <a:prstGeom prst="rect">
            <a:avLst/>
          </a:prstGeom>
        </p:spPr>
        <p:txBody>
          <a:bodyPr vert="horz"/>
          <a:lstStyle>
            <a:lvl1pPr algn="r" eaLnBrk="1" fontAlgn="auto" latinLnBrk="0" hangingPunct="1">
              <a:spcBef>
                <a:spcPts val="0"/>
              </a:spcBef>
              <a:spcAft>
                <a:spcPts val="0"/>
              </a:spcAft>
              <a:defRPr kumimoji="0" sz="1400">
                <a:solidFill>
                  <a:srgbClr val="464653"/>
                </a:solidFill>
                <a:latin typeface="Gill Sans MT"/>
                <a:cs typeface="+mn-cs"/>
              </a:defRPr>
            </a:lvl1pPr>
          </a:lstStyle>
          <a:p>
            <a:pPr>
              <a:defRPr/>
            </a:pPr>
            <a:endParaRPr lang="en-US"/>
          </a:p>
        </p:txBody>
      </p:sp>
      <p:sp>
        <p:nvSpPr>
          <p:cNvPr id="23" name="Slide Number Placeholder 22"/>
          <p:cNvSpPr>
            <a:spLocks noGrp="1"/>
          </p:cNvSpPr>
          <p:nvPr>
            <p:ph type="sldNum" sz="quarter" idx="4"/>
          </p:nvPr>
        </p:nvSpPr>
        <p:spPr>
          <a:xfrm>
            <a:off x="612775" y="6356350"/>
            <a:ext cx="1981200" cy="365125"/>
          </a:xfrm>
          <a:prstGeom prst="rect">
            <a:avLst/>
          </a:prstGeom>
        </p:spPr>
        <p:txBody>
          <a:bodyPr vert="horz"/>
          <a:lstStyle>
            <a:lvl1pPr algn="l" eaLnBrk="1" fontAlgn="auto" latinLnBrk="0" hangingPunct="1">
              <a:spcBef>
                <a:spcPts val="0"/>
              </a:spcBef>
              <a:spcAft>
                <a:spcPts val="0"/>
              </a:spcAft>
              <a:defRPr kumimoji="0" sz="1400">
                <a:solidFill>
                  <a:srgbClr val="464653"/>
                </a:solidFill>
                <a:latin typeface="Gill Sans MT"/>
                <a:cs typeface="+mn-cs"/>
              </a:defRPr>
            </a:lvl1pPr>
          </a:lstStyle>
          <a:p>
            <a:pPr>
              <a:defRPr/>
            </a:pPr>
            <a:fld id="{4D116D7A-C891-4A85-A0FD-41D150A30015}" type="slidenum">
              <a:rPr lang="en-US"/>
              <a:pPr>
                <a:defRPr/>
              </a:pPr>
              <a:t>‹#›</a:t>
            </a:fld>
            <a:endParaRPr lang="en-US"/>
          </a:p>
        </p:txBody>
      </p:sp>
      <p:sp>
        <p:nvSpPr>
          <p:cNvPr id="5127" name="Straight Connector 27"/>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p:spPr>
        <p:txBody>
          <a:bodyPr/>
          <a:lstStyle/>
          <a:p>
            <a:pPr>
              <a:defRPr/>
            </a:pPr>
            <a:endParaRPr lang="en-GB"/>
          </a:p>
        </p:txBody>
      </p:sp>
      <p:sp>
        <p:nvSpPr>
          <p:cNvPr id="5128" name="Straight Connector 28"/>
          <p:cNvSpPr>
            <a:spLocks noChangeShapeType="1"/>
          </p:cNvSpPr>
          <p:nvPr/>
        </p:nvSpPr>
        <p:spPr bwMode="auto">
          <a:xfrm>
            <a:off x="457200" y="1143000"/>
            <a:ext cx="8229600" cy="0"/>
          </a:xfrm>
          <a:prstGeom prst="line">
            <a:avLst/>
          </a:prstGeom>
          <a:noFill/>
          <a:ln w="9525" algn="ctr">
            <a:solidFill>
              <a:schemeClr val="accent2"/>
            </a:solidFill>
            <a:prstDash val="dash"/>
            <a:round/>
            <a:headEnd/>
            <a:tailEnd/>
          </a:ln>
        </p:spPr>
        <p:txBody>
          <a:bodyPr/>
          <a:lstStyle/>
          <a:p>
            <a:pPr>
              <a:defRPr/>
            </a:pPr>
            <a:endParaRPr lang="en-GB"/>
          </a:p>
        </p:txBody>
      </p:sp>
      <p:sp>
        <p:nvSpPr>
          <p:cNvPr id="10" name="Isosceles Triangle 9"/>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83984" r:id="rId1"/>
    <p:sldLayoutId id="2147483985" r:id="rId2"/>
  </p:sldLayoutIdLst>
  <p:txStyles>
    <p:titleStyle>
      <a:lvl1pPr algn="l" rtl="0" eaLnBrk="0" fontAlgn="base" hangingPunct="0">
        <a:spcBef>
          <a:spcPct val="0"/>
        </a:spcBef>
        <a:spcAft>
          <a:spcPct val="0"/>
        </a:spcAft>
        <a:defRPr sz="3200" kern="1200">
          <a:solidFill>
            <a:schemeClr val="tx2"/>
          </a:solidFill>
          <a:latin typeface="+mj-lt"/>
          <a:ea typeface="+mj-ea"/>
          <a:cs typeface="+mj-cs"/>
        </a:defRPr>
      </a:lvl1pPr>
      <a:lvl2pPr algn="l" rtl="0" eaLnBrk="0" fontAlgn="base" hangingPunct="0">
        <a:spcBef>
          <a:spcPct val="0"/>
        </a:spcBef>
        <a:spcAft>
          <a:spcPct val="0"/>
        </a:spcAft>
        <a:defRPr sz="3200">
          <a:solidFill>
            <a:schemeClr val="tx2"/>
          </a:solidFill>
          <a:latin typeface="Bookman Old Style" pitchFamily="18" charset="0"/>
        </a:defRPr>
      </a:lvl2pPr>
      <a:lvl3pPr algn="l" rtl="0" eaLnBrk="0" fontAlgn="base" hangingPunct="0">
        <a:spcBef>
          <a:spcPct val="0"/>
        </a:spcBef>
        <a:spcAft>
          <a:spcPct val="0"/>
        </a:spcAft>
        <a:defRPr sz="3200">
          <a:solidFill>
            <a:schemeClr val="tx2"/>
          </a:solidFill>
          <a:latin typeface="Bookman Old Style" pitchFamily="18" charset="0"/>
        </a:defRPr>
      </a:lvl3pPr>
      <a:lvl4pPr algn="l" rtl="0" eaLnBrk="0" fontAlgn="base" hangingPunct="0">
        <a:spcBef>
          <a:spcPct val="0"/>
        </a:spcBef>
        <a:spcAft>
          <a:spcPct val="0"/>
        </a:spcAft>
        <a:defRPr sz="3200">
          <a:solidFill>
            <a:schemeClr val="tx2"/>
          </a:solidFill>
          <a:latin typeface="Bookman Old Style" pitchFamily="18" charset="0"/>
        </a:defRPr>
      </a:lvl4pPr>
      <a:lvl5pPr algn="l" rtl="0" eaLnBrk="0" fontAlgn="base" hangingPunct="0">
        <a:spcBef>
          <a:spcPct val="0"/>
        </a:spcBef>
        <a:spcAft>
          <a:spcPct val="0"/>
        </a:spcAft>
        <a:defRPr sz="3200">
          <a:solidFill>
            <a:schemeClr val="tx2"/>
          </a:solidFill>
          <a:latin typeface="Bookman Old Style" pitchFamily="18" charset="0"/>
        </a:defRPr>
      </a:lvl5pPr>
      <a:lvl6pPr marL="457200" algn="l" rtl="0" fontAlgn="base">
        <a:spcBef>
          <a:spcPct val="0"/>
        </a:spcBef>
        <a:spcAft>
          <a:spcPct val="0"/>
        </a:spcAft>
        <a:defRPr sz="3200">
          <a:solidFill>
            <a:schemeClr val="tx2"/>
          </a:solidFill>
          <a:latin typeface="Bookman Old Style" pitchFamily="18" charset="0"/>
        </a:defRPr>
      </a:lvl6pPr>
      <a:lvl7pPr marL="914400" algn="l" rtl="0" fontAlgn="base">
        <a:spcBef>
          <a:spcPct val="0"/>
        </a:spcBef>
        <a:spcAft>
          <a:spcPct val="0"/>
        </a:spcAft>
        <a:defRPr sz="3200">
          <a:solidFill>
            <a:schemeClr val="tx2"/>
          </a:solidFill>
          <a:latin typeface="Bookman Old Style" pitchFamily="18" charset="0"/>
        </a:defRPr>
      </a:lvl7pPr>
      <a:lvl8pPr marL="1371600" algn="l" rtl="0" fontAlgn="base">
        <a:spcBef>
          <a:spcPct val="0"/>
        </a:spcBef>
        <a:spcAft>
          <a:spcPct val="0"/>
        </a:spcAft>
        <a:defRPr sz="3200">
          <a:solidFill>
            <a:schemeClr val="tx2"/>
          </a:solidFill>
          <a:latin typeface="Bookman Old Style" pitchFamily="18" charset="0"/>
        </a:defRPr>
      </a:lvl8pPr>
      <a:lvl9pPr marL="1828800" algn="l" rtl="0" fontAlgn="base">
        <a:spcBef>
          <a:spcPct val="0"/>
        </a:spcBef>
        <a:spcAft>
          <a:spcPct val="0"/>
        </a:spcAft>
        <a:defRPr sz="3200">
          <a:solidFill>
            <a:schemeClr val="tx2"/>
          </a:solidFill>
          <a:latin typeface="Bookman Old Style" pitchFamily="18" charset="0"/>
        </a:defRPr>
      </a:lvl9pPr>
    </p:titleStyle>
    <p:bodyStyle>
      <a:lvl1pPr marL="273050" indent="-273050" algn="l" rtl="0" eaLnBrk="0" fontAlgn="base" hangingPunct="0">
        <a:spcBef>
          <a:spcPts val="600"/>
        </a:spcBef>
        <a:spcAft>
          <a:spcPct val="0"/>
        </a:spcAft>
        <a:buClr>
          <a:schemeClr val="accent1"/>
        </a:buClr>
        <a:buSzPct val="76000"/>
        <a:buFont typeface="Wingdings 3" pitchFamily="18" charset="2"/>
        <a:buChar char=""/>
        <a:defRPr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cher@essex.ac.uk" TargetMode="External"/><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http://www.essex.ac.uk/images/essexheader.gif" TargetMode="Externa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package" Target="../embeddings/Microsoft_PowerPoint_Slide1.sld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5.emf"/></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11.png"/><Relationship Id="rId5" Type="http://schemas.openxmlformats.org/officeDocument/2006/relationships/oleObject" Target="../embeddings/oleObject1.bin"/><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http://www.essex.ac.uk/images/essexheader.gif"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8.emf"/><Relationship Id="rId4" Type="http://schemas.openxmlformats.org/officeDocument/2006/relationships/image" Target="http://www.essex.ac.uk/images/essexheader.gif"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http://www.essex.ac.uk/images/essexheader.gi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http://www.essex.ac.uk/images/essexheader.gif" TargetMode="External"/><Relationship Id="rId4" Type="http://schemas.openxmlformats.org/officeDocument/2006/relationships/image" Target="../media/image2.gi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http://www.essex.ac.uk/images/essexheader.gif" TargetMode="External"/></Relationships>
</file>

<file path=ppt/slides/_rels/slide60.xml.rels><?xml version="1.0" encoding="UTF-8" standalone="yes"?>
<Relationships xmlns="http://schemas.openxmlformats.org/package/2006/relationships"><Relationship Id="rId3" Type="http://schemas.openxmlformats.org/officeDocument/2006/relationships/hyperlink" Target="http://www.acefinmod.com/CDS1.html"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hyperlink" Target="http://www.acefinmod.com/CDS1.html"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hyperlink" Target="http://www.acefinmod.com/JEBOfinalpUa26BrK.pdf"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GB" sz="4000" i="1" smtClean="0"/>
              <a:t/>
            </a:r>
            <a:br>
              <a:rPr lang="en-GB" sz="4000" i="1" smtClean="0"/>
            </a:br>
            <a:endParaRPr lang="en-GB" sz="4000" i="1" smtClean="0"/>
          </a:p>
        </p:txBody>
      </p:sp>
      <p:sp>
        <p:nvSpPr>
          <p:cNvPr id="11267" name="Rectangle 3"/>
          <p:cNvSpPr>
            <a:spLocks noGrp="1" noChangeArrowheads="1"/>
          </p:cNvSpPr>
          <p:nvPr>
            <p:ph type="body" sz="half" idx="1"/>
          </p:nvPr>
        </p:nvSpPr>
        <p:spPr>
          <a:xfrm>
            <a:off x="0" y="1524000"/>
            <a:ext cx="8763000" cy="4602163"/>
          </a:xfrm>
        </p:spPr>
        <p:txBody>
          <a:bodyPr/>
          <a:lstStyle/>
          <a:p>
            <a:pPr>
              <a:buNone/>
            </a:pPr>
            <a:r>
              <a:rPr lang="en-GB" sz="2400" dirty="0" smtClean="0"/>
              <a:t> </a:t>
            </a:r>
            <a:r>
              <a:rPr lang="en-GB" sz="2400" b="1" dirty="0" smtClean="0"/>
              <a:t>    </a:t>
            </a:r>
            <a:r>
              <a:rPr lang="en-GB" sz="2400" b="1" dirty="0" smtClean="0">
                <a:solidFill>
                  <a:srgbClr val="FF0000"/>
                </a:solidFill>
              </a:rPr>
              <a:t>Kiel Institute for the World Economy:6th Kiel Institute Summer School on Economic Policy </a:t>
            </a:r>
            <a:r>
              <a:rPr lang="en-GB" sz="2400" b="1" dirty="0" err="1" smtClean="0">
                <a:solidFill>
                  <a:srgbClr val="FF0000"/>
                </a:solidFill>
              </a:rPr>
              <a:t>Policy,June</a:t>
            </a:r>
            <a:r>
              <a:rPr lang="en-GB" sz="2400" b="1" dirty="0" smtClean="0">
                <a:solidFill>
                  <a:srgbClr val="FF0000"/>
                </a:solidFill>
              </a:rPr>
              <a:t> 24 – 30, 2012</a:t>
            </a:r>
          </a:p>
          <a:p>
            <a:pPr>
              <a:buNone/>
            </a:pPr>
            <a:r>
              <a:rPr lang="en-GB" sz="2400" b="1" dirty="0" smtClean="0"/>
              <a:t>       Professor Sheri Markose</a:t>
            </a:r>
            <a:br>
              <a:rPr lang="en-GB" sz="2400" b="1" dirty="0" smtClean="0"/>
            </a:br>
            <a:r>
              <a:rPr lang="en-GB" sz="2400" dirty="0" smtClean="0"/>
              <a:t>Economics Department (University of Essex)</a:t>
            </a:r>
            <a:br>
              <a:rPr lang="en-GB" sz="2400" dirty="0" smtClean="0"/>
            </a:br>
            <a:r>
              <a:rPr lang="en-GB" sz="2400" b="1" dirty="0" smtClean="0"/>
              <a:t>Multi-Agent Financial Network Models (MAFN) For Systemic Risk Management: A New Complexity Perspective</a:t>
            </a:r>
            <a:br>
              <a:rPr lang="en-GB" sz="2400" b="1" dirty="0" smtClean="0"/>
            </a:br>
            <a:r>
              <a:rPr lang="en-GB" sz="2400" b="1" dirty="0" smtClean="0"/>
              <a:t>Lecture 1 Eigen-Pair Analysis </a:t>
            </a:r>
            <a:r>
              <a:rPr lang="en-GB" sz="2400" b="1" smtClean="0"/>
              <a:t>of Financial Systemic </a:t>
            </a:r>
            <a:r>
              <a:rPr lang="en-GB" sz="2400" b="1" dirty="0" smtClean="0"/>
              <a:t>Risk and Design of Super-Spreader Tax To Mitigate Moral Hazard</a:t>
            </a:r>
            <a:endParaRPr lang="en-GB" sz="2400" dirty="0" smtClean="0"/>
          </a:p>
          <a:p>
            <a:pPr eaLnBrk="1" hangingPunct="1">
              <a:lnSpc>
                <a:spcPct val="80000"/>
              </a:lnSpc>
              <a:buFontTx/>
              <a:buNone/>
            </a:pPr>
            <a:r>
              <a:rPr lang="en-GB" sz="2000" i="1" dirty="0" smtClean="0"/>
              <a:t>	</a:t>
            </a:r>
            <a:r>
              <a:rPr lang="en-GB" sz="2400" dirty="0" smtClean="0">
                <a:hlinkClick r:id="rId3"/>
              </a:rPr>
              <a:t>scher@essex.ac.uk</a:t>
            </a:r>
            <a:endParaRPr lang="en-GB" sz="2400" dirty="0" smtClean="0"/>
          </a:p>
          <a:p>
            <a:pPr eaLnBrk="1" hangingPunct="1">
              <a:lnSpc>
                <a:spcPct val="80000"/>
              </a:lnSpc>
              <a:buFontTx/>
              <a:buNone/>
            </a:pPr>
            <a:r>
              <a:rPr lang="en-GB" sz="2400" i="1" dirty="0" smtClean="0"/>
              <a:t>    The software used in network modelling was developed by Sheri Markose with Simone Giansante and Ali Rais Shaghaghi </a:t>
            </a:r>
            <a:endParaRPr lang="en-GB" sz="2000" i="1" dirty="0" smtClean="0"/>
          </a:p>
          <a:p>
            <a:pPr eaLnBrk="1" hangingPunct="1">
              <a:lnSpc>
                <a:spcPct val="80000"/>
              </a:lnSpc>
              <a:buFontTx/>
              <a:buNone/>
            </a:pPr>
            <a:r>
              <a:rPr lang="en-GB" sz="2000" dirty="0" smtClean="0"/>
              <a:t>	</a:t>
            </a:r>
            <a:endParaRPr lang="en-GB" sz="3200" dirty="0" smtClean="0">
              <a:solidFill>
                <a:schemeClr val="folHlink"/>
              </a:solidFill>
            </a:endParaRPr>
          </a:p>
        </p:txBody>
      </p:sp>
      <p:sp>
        <p:nvSpPr>
          <p:cNvPr id="11268" name="Rectangle 6"/>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GB"/>
          </a:p>
        </p:txBody>
      </p:sp>
      <p:pic>
        <p:nvPicPr>
          <p:cNvPr id="11269" name="Picture 5" descr="University of Essex"/>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0" y="0"/>
            <a:ext cx="30480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0" name="Rectangle 7"/>
          <p:cNvSpPr>
            <a:spLocks noChangeArrowheads="1"/>
          </p:cNvSpPr>
          <p:nvPr/>
        </p:nvSpPr>
        <p:spPr bwMode="auto">
          <a:xfrm>
            <a:off x="0" y="7143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it-IT"/>
          </a:p>
        </p:txBody>
      </p:sp>
      <p:sp>
        <p:nvSpPr>
          <p:cNvPr id="11271" name="Rectangle 8"/>
          <p:cNvSpPr>
            <a:spLocks noChangeArrowheads="1"/>
          </p:cNvSpPr>
          <p:nvPr/>
        </p:nvSpPr>
        <p:spPr bwMode="auto">
          <a:xfrm>
            <a:off x="692150" y="838200"/>
            <a:ext cx="67754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b="1">
                <a:solidFill>
                  <a:srgbClr val="990099"/>
                </a:solidFill>
              </a:rPr>
              <a:t>Economics Department</a:t>
            </a:r>
            <a:br>
              <a:rPr lang="en-GB" b="1">
                <a:solidFill>
                  <a:srgbClr val="990099"/>
                </a:solidFill>
              </a:rPr>
            </a:br>
            <a:r>
              <a:rPr lang="en-GB">
                <a:solidFill>
                  <a:srgbClr val="990099"/>
                </a:solidFill>
              </a:rPr>
              <a:t>Centre for Computational Finance and Economic Agents</a:t>
            </a:r>
            <a:r>
              <a:rPr lang="en-GB"/>
              <a:t> </a:t>
            </a:r>
          </a:p>
        </p:txBody>
      </p:sp>
      <p:sp>
        <p:nvSpPr>
          <p:cNvPr id="11272" name="Rectangle 8"/>
          <p:cNvSpPr>
            <a:spLocks noChangeArrowheads="1"/>
          </p:cNvSpPr>
          <p:nvPr/>
        </p:nvSpPr>
        <p:spPr bwMode="auto">
          <a:xfrm>
            <a:off x="0" y="1447800"/>
            <a:ext cx="87566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a:r>
              <a:rPr lang="en-GB"/>
              <a:t>  </a:t>
            </a:r>
          </a:p>
        </p:txBody>
      </p:sp>
    </p:spTree>
  </p:cSld>
  <p:clrMapOvr>
    <a:masterClrMapping/>
  </p:clrMapOvr>
  <p:transition advTm="1000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200" y="274638"/>
            <a:ext cx="8229600" cy="944562"/>
          </a:xfrm>
        </p:spPr>
        <p:txBody>
          <a:bodyPr/>
          <a:lstStyle/>
          <a:p>
            <a:r>
              <a:rPr lang="en-GB" sz="2800" b="1" dirty="0" smtClean="0">
                <a:solidFill>
                  <a:srgbClr val="FF0000"/>
                </a:solidFill>
              </a:rPr>
              <a:t>(ii) Fallacy of Composition In the Generation of Systemic Risk/Negative Externalities: Holistic Visualization Needed </a:t>
            </a:r>
            <a:endParaRPr lang="en-GB" sz="2800" i="1" dirty="0" smtClean="0"/>
          </a:p>
        </p:txBody>
      </p:sp>
      <p:sp>
        <p:nvSpPr>
          <p:cNvPr id="14339" name="Rectangle 2"/>
          <p:cNvSpPr>
            <a:spLocks noChangeArrowheads="1"/>
          </p:cNvSpPr>
          <p:nvPr/>
        </p:nvSpPr>
        <p:spPr bwMode="auto">
          <a:xfrm>
            <a:off x="609600" y="1444625"/>
            <a:ext cx="8153400" cy="535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dirty="0"/>
              <a:t>Systemic risk refers to the larger threats to the financial system as a whole that arise from domino effects of the failed entity on others. </a:t>
            </a:r>
            <a:r>
              <a:rPr lang="en-GB" dirty="0" smtClean="0"/>
              <a:t>  </a:t>
            </a:r>
            <a:endParaRPr lang="en-GB" dirty="0"/>
          </a:p>
          <a:p>
            <a:endParaRPr lang="en-GB" dirty="0"/>
          </a:p>
          <a:p>
            <a:r>
              <a:rPr lang="en-GB" b="1" dirty="0" smtClean="0">
                <a:solidFill>
                  <a:srgbClr val="FF0000"/>
                </a:solidFill>
              </a:rPr>
              <a:t>At </a:t>
            </a:r>
            <a:r>
              <a:rPr lang="en-GB" b="1" dirty="0">
                <a:solidFill>
                  <a:srgbClr val="FF0000"/>
                </a:solidFill>
              </a:rPr>
              <a:t>the level of the individual user these schemes appear plausible but at the macro-level may lead to systemically unsustainable outcomes.  </a:t>
            </a:r>
            <a:endParaRPr lang="en-GB" b="1" dirty="0" smtClean="0">
              <a:solidFill>
                <a:srgbClr val="FF0000"/>
              </a:solidFill>
            </a:endParaRPr>
          </a:p>
          <a:p>
            <a:r>
              <a:rPr lang="en-GB" b="1" dirty="0" smtClean="0">
                <a:solidFill>
                  <a:srgbClr val="FF0000"/>
                </a:solidFill>
              </a:rPr>
              <a:t>Example 1 : </a:t>
            </a:r>
            <a:r>
              <a:rPr lang="en-GB" dirty="0"/>
              <a:t>Risk sharing in advanced economies uses O-T-C derivatives. </a:t>
            </a:r>
            <a:endParaRPr lang="en-GB" b="1" dirty="0">
              <a:solidFill>
                <a:srgbClr val="FF0000"/>
              </a:solidFill>
            </a:endParaRPr>
          </a:p>
          <a:p>
            <a:r>
              <a:rPr lang="en-GB" b="1" dirty="0" smtClean="0">
                <a:solidFill>
                  <a:srgbClr val="002060"/>
                </a:solidFill>
              </a:rPr>
              <a:t>S</a:t>
            </a:r>
            <a:r>
              <a:rPr lang="en-GB" dirty="0" smtClean="0"/>
              <a:t>uccess </a:t>
            </a:r>
            <a:r>
              <a:rPr lang="en-GB" dirty="0"/>
              <a:t>of risk sharing at a system level depends on who is providing insurance and structural interconnections involved in the provision of guarantees.     </a:t>
            </a:r>
          </a:p>
          <a:p>
            <a:endParaRPr lang="en-GB" dirty="0"/>
          </a:p>
          <a:p>
            <a:r>
              <a:rPr lang="en-GB" dirty="0"/>
              <a:t>Only 5% of world OTC derivatives is for hedging purposes </a:t>
            </a:r>
          </a:p>
          <a:p>
            <a:endParaRPr lang="en-GB" dirty="0"/>
          </a:p>
          <a:p>
            <a:r>
              <a:rPr lang="en-GB" i="1" dirty="0"/>
              <a:t>Credit Risk Transfer in Basel 2 gave capital reductions from 8% to </a:t>
            </a:r>
            <a:r>
              <a:rPr lang="en-GB" i="1" dirty="0" smtClean="0"/>
              <a:t>1.6% </a:t>
            </a:r>
            <a:r>
              <a:rPr lang="en-GB" i="1" dirty="0"/>
              <a:t>capital charge  if banks got CDS guarantees from ‘AAA’ providers .  Most of this held in trading </a:t>
            </a:r>
            <a:r>
              <a:rPr lang="en-GB" i="1" dirty="0" smtClean="0"/>
              <a:t>accounts</a:t>
            </a:r>
          </a:p>
          <a:p>
            <a:r>
              <a:rPr lang="en-GB" b="1" i="1" dirty="0" smtClean="0">
                <a:solidFill>
                  <a:srgbClr val="FF0000"/>
                </a:solidFill>
              </a:rPr>
              <a:t>Example 2: Outsourcing of Pension Fund Management </a:t>
            </a:r>
          </a:p>
          <a:p>
            <a:r>
              <a:rPr lang="en-GB" b="1" i="1" dirty="0" smtClean="0">
                <a:solidFill>
                  <a:srgbClr val="FF0000"/>
                </a:solidFill>
              </a:rPr>
              <a:t>Example 3:  Indian banks’ exposure to foreign LCFIs  </a:t>
            </a:r>
          </a:p>
          <a:p>
            <a:endParaRPr lang="en-GB" b="1" i="1" dirty="0" smtClean="0">
              <a:solidFill>
                <a:srgbClr val="FF0000"/>
              </a:solidFill>
            </a:endParaRPr>
          </a:p>
          <a:p>
            <a:endParaRPr lang="en-GB" dirty="0"/>
          </a:p>
        </p:txBody>
      </p:sp>
    </p:spTree>
  </p:cSld>
  <p:clrMapOvr>
    <a:masterClrMapping/>
  </p:clrMapOvr>
  <p:transition advTm="1000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GB" sz="2000" dirty="0" smtClean="0"/>
              <a:t>Digital Mapping of Financial Sector: For over </a:t>
            </a:r>
            <a:r>
              <a:rPr lang="en-GB" sz="2000" i="1" dirty="0" smtClean="0">
                <a:solidFill>
                  <a:srgbClr val="FF0000"/>
                </a:solidFill>
              </a:rPr>
              <a:t>two</a:t>
            </a:r>
            <a:r>
              <a:rPr lang="en-GB" sz="2000" dirty="0" smtClean="0">
                <a:solidFill>
                  <a:srgbClr val="FF0000"/>
                </a:solidFill>
              </a:rPr>
              <a:t> </a:t>
            </a:r>
            <a:r>
              <a:rPr lang="en-GB" sz="2000" i="1" dirty="0" smtClean="0">
                <a:solidFill>
                  <a:srgbClr val="FF0000"/>
                </a:solidFill>
              </a:rPr>
              <a:t>decades central bankers and monetary/financial academics have had no incentives to study the financial system in a quantitative integrated way (Gary Gorton</a:t>
            </a:r>
            <a:endParaRPr lang="en-GB" sz="2000" i="1" dirty="0">
              <a:solidFill>
                <a:srgbClr val="FF0000"/>
              </a:solidFill>
            </a:endParaRPr>
          </a:p>
        </p:txBody>
      </p:sp>
      <p:sp>
        <p:nvSpPr>
          <p:cNvPr id="3" name="Content Placeholder 2"/>
          <p:cNvSpPr>
            <a:spLocks noGrp="1"/>
          </p:cNvSpPr>
          <p:nvPr>
            <p:ph idx="1"/>
          </p:nvPr>
        </p:nvSpPr>
        <p:spPr>
          <a:xfrm>
            <a:off x="457200" y="1371600"/>
            <a:ext cx="8229600" cy="5638800"/>
          </a:xfrm>
        </p:spPr>
        <p:txBody>
          <a:bodyPr/>
          <a:lstStyle/>
          <a:p>
            <a:endParaRPr lang="en-GB"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5" name="Object 4"/>
          <p:cNvGraphicFramePr>
            <a:graphicFrameLocks noChangeAspect="1"/>
          </p:cNvGraphicFramePr>
          <p:nvPr>
            <p:extLst>
              <p:ext uri="{D42A27DB-BD31-4B8C-83A1-F6EECF244321}">
                <p14:modId xmlns:p14="http://schemas.microsoft.com/office/powerpoint/2010/main" val="1547515112"/>
              </p:ext>
            </p:extLst>
          </p:nvPr>
        </p:nvGraphicFramePr>
        <p:xfrm>
          <a:off x="381000" y="1219200"/>
          <a:ext cx="8153400" cy="5486400"/>
        </p:xfrm>
        <a:graphic>
          <a:graphicData uri="http://schemas.openxmlformats.org/presentationml/2006/ole">
            <mc:AlternateContent xmlns:mc="http://schemas.openxmlformats.org/markup-compatibility/2006">
              <mc:Choice xmlns:v="urn:schemas-microsoft-com:vml" Requires="v">
                <p:oleObj spid="_x0000_s108650" name="Slide" r:id="rId3" imgW="660064" imgH="495429" progId="PowerPoint.Slide.12">
                  <p:embed/>
                </p:oleObj>
              </mc:Choice>
              <mc:Fallback>
                <p:oleObj name="Slide" r:id="rId3" imgW="660064" imgH="495429" progId="PowerPoint.Slide.12">
                  <p:embed/>
                  <p:pic>
                    <p:nvPicPr>
                      <p:cNvPr id="0" name="Picture 9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219200"/>
                        <a:ext cx="8153400" cy="5486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85122429"/>
      </p:ext>
    </p:extLst>
  </p:cSld>
  <p:clrMapOvr>
    <a:masterClrMapping/>
  </p:clrMapOvr>
  <p:transition advTm="1000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066800"/>
          </a:xfrm>
        </p:spPr>
        <p:txBody>
          <a:bodyPr>
            <a:normAutofit fontScale="90000"/>
          </a:bodyPr>
          <a:lstStyle/>
          <a:p>
            <a:pPr eaLnBrk="1" fontAlgn="auto" hangingPunct="1">
              <a:spcAft>
                <a:spcPts val="0"/>
              </a:spcAft>
              <a:defRPr/>
            </a:pPr>
            <a:r>
              <a:rPr lang="en-GB" sz="2700" b="1" dirty="0" smtClean="0"/>
              <a:t>Structure of Global Financial Derivatives Market </a:t>
            </a:r>
            <a:r>
              <a:rPr lang="en-GB" sz="2000" dirty="0" smtClean="0"/>
              <a:t>(2009,Q4 204 participants): </a:t>
            </a:r>
            <a:r>
              <a:rPr lang="en-GB" sz="1800" dirty="0" smtClean="0"/>
              <a:t>Green(Interest Rate), Blue (</a:t>
            </a:r>
            <a:r>
              <a:rPr lang="en-GB" sz="1800" dirty="0" err="1" smtClean="0"/>
              <a:t>Forex</a:t>
            </a:r>
            <a:r>
              <a:rPr lang="en-GB" sz="1800" dirty="0" smtClean="0"/>
              <a:t>), Maroon ( Equity);   Red (CDS); Yellow (Commodity); Circle Broker Dealers in all markets</a:t>
            </a:r>
            <a:endParaRPr lang="en-GB" sz="1800" dirty="0"/>
          </a:p>
        </p:txBody>
      </p:sp>
      <p:pic>
        <p:nvPicPr>
          <p:cNvPr id="16388" name="Picture 4" descr="C:\Users\Ali\Documents\My Dropbox\Ali\Nov2011\IMF\NovIMFREsutls\biparNov2.bmp"/>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1524000"/>
            <a:ext cx="82296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GB" sz="2000" b="1" u="sng" dirty="0" smtClean="0">
                <a:solidFill>
                  <a:schemeClr val="tx1"/>
                </a:solidFill>
                <a:latin typeface="Calibri" pitchFamily="34" charset="0"/>
                <a:ea typeface="Calibri" pitchFamily="34" charset="0"/>
                <a:cs typeface="Arial" charset="0"/>
              </a:rPr>
              <a:t>Total Value and Market Share of Financial Derivatives for Banks Q4 2009</a:t>
            </a:r>
            <a:r>
              <a:rPr lang="en-GB" sz="2000" dirty="0" smtClean="0">
                <a:solidFill>
                  <a:schemeClr val="tx1"/>
                </a:solidFill>
                <a:ea typeface="Calibri" pitchFamily="34" charset="0"/>
                <a:cs typeface="Arial" charset="0"/>
              </a:rPr>
              <a:t/>
            </a:r>
            <a:br>
              <a:rPr lang="en-GB" sz="2000" dirty="0" smtClean="0">
                <a:solidFill>
                  <a:schemeClr val="tx1"/>
                </a:solidFill>
                <a:ea typeface="Calibri" pitchFamily="34" charset="0"/>
                <a:cs typeface="Arial" charset="0"/>
              </a:rPr>
            </a:br>
            <a:r>
              <a:rPr lang="en-GB" sz="2000" dirty="0" smtClean="0">
                <a:solidFill>
                  <a:schemeClr val="tx1"/>
                </a:solidFill>
                <a:ea typeface="Calibri" pitchFamily="34" charset="0"/>
                <a:cs typeface="Arial" charset="0"/>
              </a:rPr>
              <a:t>(1)</a:t>
            </a:r>
            <a:r>
              <a:rPr lang="en-GB" sz="2000" dirty="0" smtClean="0">
                <a:solidFill>
                  <a:schemeClr val="tx1"/>
                </a:solidFill>
                <a:latin typeface="Calibri" pitchFamily="34" charset="0"/>
                <a:ea typeface="Calibri" pitchFamily="34" charset="0"/>
                <a:cs typeface="Arial" charset="0"/>
              </a:rPr>
              <a:t>The total value of financial derivatives is in billions of US dollars. (2) The market shares are in parenthesis. (3) Banks are </a:t>
            </a:r>
            <a:r>
              <a:rPr lang="en-GB" sz="1600" dirty="0" smtClean="0">
                <a:solidFill>
                  <a:schemeClr val="tx1"/>
                </a:solidFill>
                <a:latin typeface="Calibri" pitchFamily="34" charset="0"/>
                <a:ea typeface="Calibri" pitchFamily="34" charset="0"/>
                <a:cs typeface="Arial" charset="0"/>
              </a:rPr>
              <a:t>ranked using Gross Notional</a:t>
            </a:r>
            <a:endParaRPr lang="en-GB" sz="1600" dirty="0" smtClean="0">
              <a:ea typeface="Calibri" pitchFamily="34" charset="0"/>
              <a:cs typeface="Arial" charset="0"/>
            </a:endParaRPr>
          </a:p>
        </p:txBody>
      </p:sp>
      <p:sp>
        <p:nvSpPr>
          <p:cNvPr id="20483" name="Rectangle 3"/>
          <p:cNvSpPr>
            <a:spLocks noChangeArrowheads="1"/>
          </p:cNvSpPr>
          <p:nvPr/>
        </p:nvSpPr>
        <p:spPr bwMode="auto">
          <a:xfrm>
            <a:off x="1638300" y="2811463"/>
            <a:ext cx="9144000" cy="457200"/>
          </a:xfrm>
          <a:prstGeom prst="rect">
            <a:avLst/>
          </a:prstGeom>
          <a:noFill/>
          <a:ln w="9525">
            <a:noFill/>
            <a:miter lim="800000"/>
            <a:headEnd/>
            <a:tailEnd/>
          </a:ln>
        </p:spPr>
        <p:txBody>
          <a:bodyPr wrap="none" anchor="ctr">
            <a:spAutoFit/>
          </a:bodyPr>
          <a:lstStyle/>
          <a:p>
            <a:pPr eaLnBrk="0" hangingPunct="0"/>
            <a:endParaRPr lang="en-US"/>
          </a:p>
        </p:txBody>
      </p:sp>
      <p:graphicFrame>
        <p:nvGraphicFramePr>
          <p:cNvPr id="4" name="Table 3"/>
          <p:cNvGraphicFramePr>
            <a:graphicFrameLocks noGrp="1"/>
          </p:cNvGraphicFramePr>
          <p:nvPr/>
        </p:nvGraphicFramePr>
        <p:xfrm>
          <a:off x="838200" y="1600200"/>
          <a:ext cx="8002588" cy="5048249"/>
        </p:xfrm>
        <a:graphic>
          <a:graphicData uri="http://schemas.openxmlformats.org/drawingml/2006/table">
            <a:tbl>
              <a:tblPr firstRow="1" firstCol="1" bandRow="1"/>
              <a:tblGrid>
                <a:gridCol w="2000214"/>
                <a:gridCol w="2000214"/>
                <a:gridCol w="2001080"/>
                <a:gridCol w="2001080"/>
              </a:tblGrid>
              <a:tr h="315516">
                <a:tc>
                  <a:txBody>
                    <a:bodyPr/>
                    <a:lstStyle/>
                    <a:p>
                      <a:pPr>
                        <a:lnSpc>
                          <a:spcPct val="115000"/>
                        </a:lnSpc>
                        <a:spcAft>
                          <a:spcPts val="0"/>
                        </a:spcAft>
                      </a:pPr>
                      <a:r>
                        <a:rPr lang="en-GB" sz="1800" dirty="0">
                          <a:effectLst/>
                          <a:latin typeface="Times New Roman"/>
                          <a:ea typeface="Times New Roman"/>
                          <a:cs typeface="Times New Roman"/>
                        </a:rPr>
                        <a:t> </a:t>
                      </a:r>
                      <a:endParaRPr lang="en-GB" sz="1800" dirty="0">
                        <a:effectLst/>
                        <a:latin typeface="Calibri"/>
                        <a:ea typeface="Times New Roman"/>
                        <a:cs typeface="Times New Roman"/>
                      </a:endParaRPr>
                    </a:p>
                  </a:txBody>
                  <a:tcPr marL="68583" marR="68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800" b="1">
                          <a:effectLst/>
                          <a:latin typeface="Times New Roman"/>
                          <a:ea typeface="Times New Roman"/>
                          <a:cs typeface="Times New Roman"/>
                        </a:rPr>
                        <a:t>All FIs</a:t>
                      </a:r>
                      <a:endParaRPr lang="en-GB" sz="1800">
                        <a:effectLst/>
                        <a:latin typeface="Calibri"/>
                        <a:ea typeface="Times New Roman"/>
                        <a:cs typeface="Times New Roman"/>
                      </a:endParaRPr>
                    </a:p>
                  </a:txBody>
                  <a:tcPr marL="68583" marR="68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800" b="1">
                          <a:effectLst/>
                          <a:latin typeface="Times New Roman"/>
                          <a:ea typeface="Times New Roman"/>
                          <a:cs typeface="Times New Roman"/>
                        </a:rPr>
                        <a:t>Top 16 FIs</a:t>
                      </a:r>
                      <a:endParaRPr lang="en-GB" sz="1800">
                        <a:effectLst/>
                        <a:latin typeface="Calibri"/>
                        <a:ea typeface="Times New Roman"/>
                        <a:cs typeface="Times New Roman"/>
                      </a:endParaRPr>
                    </a:p>
                  </a:txBody>
                  <a:tcPr marL="68583" marR="68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800" b="1">
                          <a:effectLst/>
                          <a:latin typeface="Times New Roman"/>
                          <a:ea typeface="Times New Roman"/>
                          <a:cs typeface="Times New Roman"/>
                        </a:rPr>
                        <a:t>Top 26 FIs</a:t>
                      </a:r>
                      <a:endParaRPr lang="en-GB" sz="1800">
                        <a:effectLst/>
                        <a:latin typeface="Calibri"/>
                        <a:ea typeface="Times New Roman"/>
                        <a:cs typeface="Times New Roman"/>
                      </a:endParaRPr>
                    </a:p>
                  </a:txBody>
                  <a:tcPr marL="68583" marR="68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1031">
                <a:tc>
                  <a:txBody>
                    <a:bodyPr/>
                    <a:lstStyle/>
                    <a:p>
                      <a:pPr>
                        <a:lnSpc>
                          <a:spcPct val="115000"/>
                        </a:lnSpc>
                        <a:spcAft>
                          <a:spcPts val="0"/>
                        </a:spcAft>
                      </a:pPr>
                      <a:r>
                        <a:rPr lang="en-GB" sz="1800" b="1">
                          <a:effectLst/>
                          <a:latin typeface="Times New Roman"/>
                          <a:ea typeface="Times New Roman"/>
                          <a:cs typeface="Times New Roman"/>
                        </a:rPr>
                        <a:t>Gross Notional </a:t>
                      </a:r>
                      <a:endParaRPr lang="en-GB" sz="1800">
                        <a:effectLst/>
                        <a:latin typeface="Calibri"/>
                        <a:ea typeface="Times New Roman"/>
                        <a:cs typeface="Times New Roman"/>
                      </a:endParaRPr>
                    </a:p>
                  </a:txBody>
                  <a:tcPr marL="68583" marR="68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800">
                          <a:solidFill>
                            <a:srgbClr val="000000"/>
                          </a:solidFill>
                          <a:effectLst/>
                          <a:latin typeface="Times New Roman"/>
                          <a:ea typeface="Times New Roman"/>
                          <a:cs typeface="Times New Roman"/>
                        </a:rPr>
                        <a:t>674.369</a:t>
                      </a:r>
                      <a:endParaRPr lang="en-GB" sz="1800">
                        <a:effectLst/>
                        <a:latin typeface="Calibri"/>
                        <a:ea typeface="Times New Roman"/>
                        <a:cs typeface="Times New Roman"/>
                      </a:endParaRPr>
                    </a:p>
                  </a:txBody>
                  <a:tcPr marL="68583" marR="68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800">
                          <a:solidFill>
                            <a:srgbClr val="000000"/>
                          </a:solidFill>
                          <a:effectLst/>
                          <a:latin typeface="Times New Roman"/>
                          <a:ea typeface="Times New Roman"/>
                          <a:cs typeface="Times New Roman"/>
                        </a:rPr>
                        <a:t>659.263</a:t>
                      </a:r>
                      <a:endParaRPr lang="en-GB" sz="1800">
                        <a:effectLst/>
                        <a:latin typeface="Calibri"/>
                        <a:ea typeface="Times New Roman"/>
                        <a:cs typeface="Times New Roman"/>
                      </a:endParaRPr>
                    </a:p>
                    <a:p>
                      <a:pPr algn="ctr">
                        <a:lnSpc>
                          <a:spcPct val="115000"/>
                        </a:lnSpc>
                        <a:spcAft>
                          <a:spcPts val="0"/>
                        </a:spcAft>
                      </a:pPr>
                      <a:r>
                        <a:rPr lang="en-GB" sz="1800">
                          <a:solidFill>
                            <a:srgbClr val="000000"/>
                          </a:solidFill>
                          <a:effectLst/>
                          <a:latin typeface="Times New Roman"/>
                          <a:ea typeface="Times New Roman"/>
                          <a:cs typeface="Times New Roman"/>
                        </a:rPr>
                        <a:t> (97.76%)</a:t>
                      </a:r>
                      <a:endParaRPr lang="en-GB" sz="1800">
                        <a:effectLst/>
                        <a:latin typeface="Calibri"/>
                        <a:ea typeface="Times New Roman"/>
                        <a:cs typeface="Times New Roman"/>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800">
                          <a:solidFill>
                            <a:srgbClr val="000000"/>
                          </a:solidFill>
                          <a:effectLst/>
                          <a:latin typeface="Times New Roman"/>
                          <a:ea typeface="Times New Roman"/>
                          <a:cs typeface="Times New Roman"/>
                        </a:rPr>
                        <a:t>673. 827</a:t>
                      </a:r>
                      <a:endParaRPr lang="en-GB" sz="1800">
                        <a:effectLst/>
                        <a:latin typeface="Calibri"/>
                        <a:ea typeface="Times New Roman"/>
                        <a:cs typeface="Times New Roman"/>
                      </a:endParaRPr>
                    </a:p>
                    <a:p>
                      <a:pPr algn="ctr">
                        <a:lnSpc>
                          <a:spcPct val="115000"/>
                        </a:lnSpc>
                        <a:spcAft>
                          <a:spcPts val="0"/>
                        </a:spcAft>
                      </a:pPr>
                      <a:r>
                        <a:rPr lang="en-GB" sz="1800">
                          <a:solidFill>
                            <a:srgbClr val="000000"/>
                          </a:solidFill>
                          <a:effectLst/>
                          <a:latin typeface="Times New Roman"/>
                          <a:ea typeface="Times New Roman"/>
                          <a:cs typeface="Times New Roman"/>
                        </a:rPr>
                        <a:t>(99.92%)</a:t>
                      </a:r>
                      <a:endParaRPr lang="en-GB" sz="1800">
                        <a:effectLst/>
                        <a:latin typeface="Calibri"/>
                        <a:ea typeface="Times New Roman"/>
                        <a:cs typeface="Times New Roman"/>
                      </a:endParaRPr>
                    </a:p>
                  </a:txBody>
                  <a:tcPr marL="68583" marR="68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1031">
                <a:tc>
                  <a:txBody>
                    <a:bodyPr/>
                    <a:lstStyle/>
                    <a:p>
                      <a:pPr>
                        <a:lnSpc>
                          <a:spcPct val="115000"/>
                        </a:lnSpc>
                        <a:spcAft>
                          <a:spcPts val="0"/>
                        </a:spcAft>
                      </a:pPr>
                      <a:r>
                        <a:rPr lang="en-GB" sz="1800" b="1">
                          <a:effectLst/>
                          <a:latin typeface="Times New Roman"/>
                          <a:ea typeface="Times New Roman"/>
                          <a:cs typeface="Times New Roman"/>
                        </a:rPr>
                        <a:t>Gross Positive Fair Value (GPFV)</a:t>
                      </a:r>
                      <a:endParaRPr lang="en-GB" sz="1800">
                        <a:effectLst/>
                        <a:latin typeface="Calibri"/>
                        <a:ea typeface="Times New Roman"/>
                        <a:cs typeface="Times New Roman"/>
                      </a:endParaRPr>
                    </a:p>
                  </a:txBody>
                  <a:tcPr marL="68583" marR="68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800">
                          <a:solidFill>
                            <a:srgbClr val="000000"/>
                          </a:solidFill>
                          <a:effectLst/>
                          <a:latin typeface="Times New Roman"/>
                          <a:ea typeface="Times New Roman"/>
                          <a:cs typeface="Times New Roman"/>
                        </a:rPr>
                        <a:t>10.465</a:t>
                      </a:r>
                      <a:endParaRPr lang="en-GB" sz="1800">
                        <a:effectLst/>
                        <a:latin typeface="Calibri"/>
                        <a:ea typeface="Times New Roman"/>
                        <a:cs typeface="Times New Roman"/>
                      </a:endParaRPr>
                    </a:p>
                  </a:txBody>
                  <a:tcPr marL="68583" marR="68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800">
                          <a:solidFill>
                            <a:srgbClr val="000000"/>
                          </a:solidFill>
                          <a:effectLst/>
                          <a:latin typeface="Times New Roman"/>
                          <a:ea typeface="Times New Roman"/>
                          <a:cs typeface="Times New Roman"/>
                        </a:rPr>
                        <a:t>10.254</a:t>
                      </a:r>
                      <a:endParaRPr lang="en-GB" sz="1800">
                        <a:effectLst/>
                        <a:latin typeface="Calibri"/>
                        <a:ea typeface="Times New Roman"/>
                        <a:cs typeface="Times New Roman"/>
                      </a:endParaRPr>
                    </a:p>
                    <a:p>
                      <a:pPr algn="ctr">
                        <a:lnSpc>
                          <a:spcPct val="115000"/>
                        </a:lnSpc>
                        <a:spcAft>
                          <a:spcPts val="0"/>
                        </a:spcAft>
                      </a:pPr>
                      <a:r>
                        <a:rPr lang="en-GB" sz="1800">
                          <a:solidFill>
                            <a:srgbClr val="000000"/>
                          </a:solidFill>
                          <a:effectLst/>
                          <a:latin typeface="Times New Roman"/>
                          <a:ea typeface="Times New Roman"/>
                          <a:cs typeface="Times New Roman"/>
                        </a:rPr>
                        <a:t>(97.98%)</a:t>
                      </a:r>
                      <a:endParaRPr lang="en-GB" sz="1800">
                        <a:effectLst/>
                        <a:latin typeface="Calibri"/>
                        <a:ea typeface="Times New Roman"/>
                        <a:cs typeface="Times New Roman"/>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800">
                          <a:solidFill>
                            <a:srgbClr val="000000"/>
                          </a:solidFill>
                          <a:effectLst/>
                          <a:latin typeface="Times New Roman"/>
                          <a:ea typeface="Times New Roman"/>
                          <a:cs typeface="Times New Roman"/>
                        </a:rPr>
                        <a:t>10.453</a:t>
                      </a:r>
                      <a:endParaRPr lang="en-GB" sz="1800">
                        <a:effectLst/>
                        <a:latin typeface="Calibri"/>
                        <a:ea typeface="Times New Roman"/>
                        <a:cs typeface="Times New Roman"/>
                      </a:endParaRPr>
                    </a:p>
                    <a:p>
                      <a:pPr algn="ctr">
                        <a:lnSpc>
                          <a:spcPct val="115000"/>
                        </a:lnSpc>
                        <a:spcAft>
                          <a:spcPts val="0"/>
                        </a:spcAft>
                      </a:pPr>
                      <a:r>
                        <a:rPr lang="en-GB" sz="1800">
                          <a:solidFill>
                            <a:srgbClr val="000000"/>
                          </a:solidFill>
                          <a:effectLst/>
                          <a:latin typeface="Times New Roman"/>
                          <a:ea typeface="Times New Roman"/>
                          <a:cs typeface="Times New Roman"/>
                        </a:rPr>
                        <a:t>(99.89%)</a:t>
                      </a:r>
                      <a:endParaRPr lang="en-GB" sz="1800">
                        <a:effectLst/>
                        <a:latin typeface="Calibri"/>
                        <a:ea typeface="Times New Roman"/>
                        <a:cs typeface="Times New Roman"/>
                      </a:endParaRPr>
                    </a:p>
                  </a:txBody>
                  <a:tcPr marL="68583" marR="68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46547">
                <a:tc>
                  <a:txBody>
                    <a:bodyPr/>
                    <a:lstStyle/>
                    <a:p>
                      <a:pPr>
                        <a:lnSpc>
                          <a:spcPct val="115000"/>
                        </a:lnSpc>
                        <a:spcAft>
                          <a:spcPts val="0"/>
                        </a:spcAft>
                      </a:pPr>
                      <a:r>
                        <a:rPr lang="en-GB" sz="1800" b="1">
                          <a:effectLst/>
                          <a:latin typeface="Times New Roman"/>
                          <a:ea typeface="Times New Roman"/>
                          <a:cs typeface="Times New Roman"/>
                        </a:rPr>
                        <a:t>Gross Negative Fair Value (GNFV)</a:t>
                      </a:r>
                      <a:endParaRPr lang="en-GB" sz="1800">
                        <a:effectLst/>
                        <a:latin typeface="Calibri"/>
                        <a:ea typeface="Times New Roman"/>
                        <a:cs typeface="Times New Roman"/>
                      </a:endParaRPr>
                    </a:p>
                  </a:txBody>
                  <a:tcPr marL="68583" marR="68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800">
                          <a:solidFill>
                            <a:srgbClr val="000000"/>
                          </a:solidFill>
                          <a:effectLst/>
                          <a:latin typeface="Times New Roman"/>
                          <a:ea typeface="Times New Roman"/>
                          <a:cs typeface="Times New Roman"/>
                        </a:rPr>
                        <a:t>10.144</a:t>
                      </a:r>
                      <a:endParaRPr lang="en-GB" sz="1800">
                        <a:effectLst/>
                        <a:latin typeface="Calibri"/>
                        <a:ea typeface="Times New Roman"/>
                        <a:cs typeface="Times New Roman"/>
                      </a:endParaRPr>
                    </a:p>
                  </a:txBody>
                  <a:tcPr marL="68583" marR="68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800" dirty="0">
                          <a:solidFill>
                            <a:srgbClr val="000000"/>
                          </a:solidFill>
                          <a:effectLst/>
                          <a:latin typeface="Times New Roman"/>
                          <a:ea typeface="Times New Roman"/>
                          <a:cs typeface="Times New Roman"/>
                        </a:rPr>
                        <a:t>9.934</a:t>
                      </a:r>
                      <a:endParaRPr lang="en-GB" sz="1800" dirty="0">
                        <a:effectLst/>
                        <a:latin typeface="Calibri"/>
                        <a:ea typeface="Times New Roman"/>
                        <a:cs typeface="Times New Roman"/>
                      </a:endParaRPr>
                    </a:p>
                    <a:p>
                      <a:pPr algn="ctr">
                        <a:lnSpc>
                          <a:spcPct val="115000"/>
                        </a:lnSpc>
                        <a:spcAft>
                          <a:spcPts val="0"/>
                        </a:spcAft>
                      </a:pPr>
                      <a:r>
                        <a:rPr lang="en-GB" sz="1800" dirty="0">
                          <a:solidFill>
                            <a:srgbClr val="000000"/>
                          </a:solidFill>
                          <a:effectLst/>
                          <a:latin typeface="Times New Roman"/>
                          <a:ea typeface="Times New Roman"/>
                          <a:cs typeface="Times New Roman"/>
                        </a:rPr>
                        <a:t>(97.92</a:t>
                      </a:r>
                      <a:r>
                        <a:rPr lang="en-GB" sz="1800" dirty="0" smtClean="0">
                          <a:solidFill>
                            <a:srgbClr val="000000"/>
                          </a:solidFill>
                          <a:effectLst/>
                          <a:latin typeface="Times New Roman"/>
                          <a:ea typeface="Times New Roman"/>
                          <a:cs typeface="Times New Roman"/>
                        </a:rPr>
                        <a:t>%)</a:t>
                      </a:r>
                    </a:p>
                    <a:p>
                      <a:pPr algn="ctr">
                        <a:lnSpc>
                          <a:spcPct val="115000"/>
                        </a:lnSpc>
                        <a:spcAft>
                          <a:spcPts val="0"/>
                        </a:spcAft>
                      </a:pPr>
                      <a:endParaRPr lang="en-GB" sz="1800" dirty="0">
                        <a:effectLst/>
                        <a:latin typeface="Calibri"/>
                        <a:ea typeface="Times New Roman"/>
                        <a:cs typeface="Times New Roman"/>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800">
                          <a:solidFill>
                            <a:srgbClr val="000000"/>
                          </a:solidFill>
                          <a:effectLst/>
                          <a:latin typeface="Times New Roman"/>
                          <a:ea typeface="Times New Roman"/>
                          <a:cs typeface="Times New Roman"/>
                        </a:rPr>
                        <a:t>10.134</a:t>
                      </a:r>
                      <a:endParaRPr lang="en-GB" sz="1800">
                        <a:effectLst/>
                        <a:latin typeface="Calibri"/>
                        <a:ea typeface="Times New Roman"/>
                        <a:cs typeface="Times New Roman"/>
                      </a:endParaRPr>
                    </a:p>
                    <a:p>
                      <a:pPr algn="ctr">
                        <a:lnSpc>
                          <a:spcPct val="115000"/>
                        </a:lnSpc>
                        <a:spcAft>
                          <a:spcPts val="0"/>
                        </a:spcAft>
                      </a:pPr>
                      <a:r>
                        <a:rPr lang="en-GB" sz="1800">
                          <a:solidFill>
                            <a:srgbClr val="000000"/>
                          </a:solidFill>
                          <a:effectLst/>
                          <a:latin typeface="Times New Roman"/>
                          <a:ea typeface="Times New Roman"/>
                          <a:cs typeface="Times New Roman"/>
                        </a:rPr>
                        <a:t>(99.89%)</a:t>
                      </a:r>
                      <a:endParaRPr lang="en-GB" sz="1800">
                        <a:effectLst/>
                        <a:latin typeface="Calibri"/>
                        <a:ea typeface="Times New Roman"/>
                        <a:cs typeface="Times New Roman"/>
                      </a:endParaRPr>
                    </a:p>
                  </a:txBody>
                  <a:tcPr marL="68583" marR="68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1031">
                <a:tc>
                  <a:txBody>
                    <a:bodyPr/>
                    <a:lstStyle/>
                    <a:p>
                      <a:pPr>
                        <a:lnSpc>
                          <a:spcPct val="115000"/>
                        </a:lnSpc>
                        <a:spcAft>
                          <a:spcPts val="0"/>
                        </a:spcAft>
                      </a:pPr>
                      <a:r>
                        <a:rPr lang="en-GB" sz="1800" b="1">
                          <a:effectLst/>
                          <a:latin typeface="Times New Roman"/>
                          <a:ea typeface="Times New Roman"/>
                          <a:cs typeface="Times New Roman"/>
                        </a:rPr>
                        <a:t>Derivatives Assets</a:t>
                      </a:r>
                      <a:endParaRPr lang="en-GB" sz="1800">
                        <a:effectLst/>
                        <a:latin typeface="Calibri"/>
                        <a:ea typeface="Times New Roman"/>
                        <a:cs typeface="Times New Roman"/>
                      </a:endParaRPr>
                    </a:p>
                  </a:txBody>
                  <a:tcPr marL="68583" marR="68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800">
                          <a:solidFill>
                            <a:srgbClr val="000000"/>
                          </a:solidFill>
                          <a:effectLst/>
                          <a:latin typeface="Times New Roman"/>
                          <a:ea typeface="Times New Roman"/>
                          <a:cs typeface="Times New Roman"/>
                        </a:rPr>
                        <a:t>1.168</a:t>
                      </a:r>
                      <a:endParaRPr lang="en-GB" sz="1800">
                        <a:effectLst/>
                        <a:latin typeface="Calibri"/>
                        <a:ea typeface="Times New Roman"/>
                        <a:cs typeface="Times New Roman"/>
                      </a:endParaRPr>
                    </a:p>
                    <a:p>
                      <a:pPr algn="ctr">
                        <a:lnSpc>
                          <a:spcPct val="115000"/>
                        </a:lnSpc>
                        <a:spcAft>
                          <a:spcPts val="0"/>
                        </a:spcAft>
                      </a:pPr>
                      <a:r>
                        <a:rPr lang="en-GB" sz="1800">
                          <a:effectLst/>
                          <a:latin typeface="Times New Roman"/>
                          <a:ea typeface="Times New Roman"/>
                          <a:cs typeface="Times New Roman"/>
                        </a:rPr>
                        <a:t> </a:t>
                      </a:r>
                      <a:endParaRPr lang="en-GB" sz="1800">
                        <a:effectLst/>
                        <a:latin typeface="Calibri"/>
                        <a:ea typeface="Times New Roman"/>
                        <a:cs typeface="Times New Roman"/>
                      </a:endParaRPr>
                    </a:p>
                  </a:txBody>
                  <a:tcPr marL="68583" marR="68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800">
                          <a:solidFill>
                            <a:srgbClr val="000000"/>
                          </a:solidFill>
                          <a:effectLst/>
                          <a:latin typeface="Times New Roman"/>
                          <a:ea typeface="Times New Roman"/>
                          <a:cs typeface="Times New Roman"/>
                        </a:rPr>
                        <a:t>1.068</a:t>
                      </a:r>
                      <a:endParaRPr lang="en-GB" sz="1800">
                        <a:effectLst/>
                        <a:latin typeface="Calibri"/>
                        <a:ea typeface="Times New Roman"/>
                        <a:cs typeface="Times New Roman"/>
                      </a:endParaRPr>
                    </a:p>
                    <a:p>
                      <a:pPr algn="ctr">
                        <a:lnSpc>
                          <a:spcPct val="115000"/>
                        </a:lnSpc>
                        <a:spcAft>
                          <a:spcPts val="0"/>
                        </a:spcAft>
                      </a:pPr>
                      <a:r>
                        <a:rPr lang="en-GB" sz="1800">
                          <a:solidFill>
                            <a:srgbClr val="000000"/>
                          </a:solidFill>
                          <a:effectLst/>
                          <a:latin typeface="Times New Roman"/>
                          <a:ea typeface="Times New Roman"/>
                          <a:cs typeface="Times New Roman"/>
                        </a:rPr>
                        <a:t> (91.39%)</a:t>
                      </a:r>
                      <a:endParaRPr lang="en-GB" sz="1800">
                        <a:effectLst/>
                        <a:latin typeface="Calibri"/>
                        <a:ea typeface="Times New Roman"/>
                        <a:cs typeface="Times New Roman"/>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800">
                          <a:solidFill>
                            <a:srgbClr val="000000"/>
                          </a:solidFill>
                          <a:effectLst/>
                          <a:latin typeface="Times New Roman"/>
                          <a:ea typeface="Times New Roman"/>
                          <a:cs typeface="Times New Roman"/>
                        </a:rPr>
                        <a:t>1.15</a:t>
                      </a:r>
                      <a:endParaRPr lang="en-GB" sz="1800">
                        <a:effectLst/>
                        <a:latin typeface="Calibri"/>
                        <a:ea typeface="Times New Roman"/>
                        <a:cs typeface="Times New Roman"/>
                      </a:endParaRPr>
                    </a:p>
                    <a:p>
                      <a:pPr algn="ctr">
                        <a:lnSpc>
                          <a:spcPct val="115000"/>
                        </a:lnSpc>
                        <a:spcAft>
                          <a:spcPts val="0"/>
                        </a:spcAft>
                      </a:pPr>
                      <a:r>
                        <a:rPr lang="en-GB" sz="1800">
                          <a:solidFill>
                            <a:srgbClr val="000000"/>
                          </a:solidFill>
                          <a:effectLst/>
                          <a:latin typeface="Times New Roman"/>
                          <a:ea typeface="Times New Roman"/>
                          <a:cs typeface="Times New Roman"/>
                        </a:rPr>
                        <a:t>(98.52%)</a:t>
                      </a:r>
                      <a:endParaRPr lang="en-GB" sz="1800">
                        <a:effectLst/>
                        <a:latin typeface="Calibri"/>
                        <a:ea typeface="Times New Roman"/>
                        <a:cs typeface="Times New Roman"/>
                      </a:endParaRPr>
                    </a:p>
                  </a:txBody>
                  <a:tcPr marL="68583" marR="68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1031">
                <a:tc>
                  <a:txBody>
                    <a:bodyPr/>
                    <a:lstStyle/>
                    <a:p>
                      <a:pPr>
                        <a:lnSpc>
                          <a:spcPct val="115000"/>
                        </a:lnSpc>
                        <a:spcAft>
                          <a:spcPts val="0"/>
                        </a:spcAft>
                      </a:pPr>
                      <a:r>
                        <a:rPr lang="en-GB" sz="1800" b="1">
                          <a:effectLst/>
                          <a:latin typeface="Times New Roman"/>
                          <a:ea typeface="Times New Roman"/>
                          <a:cs typeface="Times New Roman"/>
                        </a:rPr>
                        <a:t>Derivatives Liabilities</a:t>
                      </a:r>
                      <a:endParaRPr lang="en-GB" sz="1800">
                        <a:effectLst/>
                        <a:latin typeface="Calibri"/>
                        <a:ea typeface="Times New Roman"/>
                        <a:cs typeface="Times New Roman"/>
                      </a:endParaRPr>
                    </a:p>
                  </a:txBody>
                  <a:tcPr marL="68583" marR="68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800">
                          <a:solidFill>
                            <a:srgbClr val="000000"/>
                          </a:solidFill>
                          <a:effectLst/>
                          <a:latin typeface="Times New Roman"/>
                          <a:ea typeface="Times New Roman"/>
                          <a:cs typeface="Times New Roman"/>
                        </a:rPr>
                        <a:t>0.889</a:t>
                      </a:r>
                      <a:endParaRPr lang="en-GB" sz="1800">
                        <a:effectLst/>
                        <a:latin typeface="Calibri"/>
                        <a:ea typeface="Times New Roman"/>
                        <a:cs typeface="Times New Roman"/>
                      </a:endParaRPr>
                    </a:p>
                    <a:p>
                      <a:pPr algn="ctr">
                        <a:lnSpc>
                          <a:spcPct val="115000"/>
                        </a:lnSpc>
                        <a:spcAft>
                          <a:spcPts val="0"/>
                        </a:spcAft>
                      </a:pPr>
                      <a:r>
                        <a:rPr lang="en-GB" sz="1800">
                          <a:effectLst/>
                          <a:latin typeface="Times New Roman"/>
                          <a:ea typeface="Times New Roman"/>
                          <a:cs typeface="Times New Roman"/>
                        </a:rPr>
                        <a:t> </a:t>
                      </a:r>
                      <a:endParaRPr lang="en-GB" sz="1800">
                        <a:effectLst/>
                        <a:latin typeface="Calibri"/>
                        <a:ea typeface="Times New Roman"/>
                        <a:cs typeface="Times New Roman"/>
                      </a:endParaRPr>
                    </a:p>
                  </a:txBody>
                  <a:tcPr marL="68583" marR="68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800">
                          <a:solidFill>
                            <a:srgbClr val="000000"/>
                          </a:solidFill>
                          <a:effectLst/>
                          <a:latin typeface="Times New Roman"/>
                          <a:ea typeface="Times New Roman"/>
                          <a:cs typeface="Times New Roman"/>
                        </a:rPr>
                        <a:t>0.816</a:t>
                      </a:r>
                      <a:endParaRPr lang="en-GB" sz="1800">
                        <a:effectLst/>
                        <a:latin typeface="Calibri"/>
                        <a:ea typeface="Times New Roman"/>
                        <a:cs typeface="Times New Roman"/>
                      </a:endParaRPr>
                    </a:p>
                    <a:p>
                      <a:pPr algn="ctr">
                        <a:lnSpc>
                          <a:spcPct val="115000"/>
                        </a:lnSpc>
                        <a:spcAft>
                          <a:spcPts val="0"/>
                        </a:spcAft>
                      </a:pPr>
                      <a:r>
                        <a:rPr lang="en-GB" sz="1800">
                          <a:solidFill>
                            <a:srgbClr val="000000"/>
                          </a:solidFill>
                          <a:effectLst/>
                          <a:latin typeface="Times New Roman"/>
                          <a:ea typeface="Times New Roman"/>
                          <a:cs typeface="Times New Roman"/>
                        </a:rPr>
                        <a:t> (91.78%)</a:t>
                      </a:r>
                      <a:endParaRPr lang="en-GB" sz="1800">
                        <a:effectLst/>
                        <a:latin typeface="Calibri"/>
                        <a:ea typeface="Times New Roman"/>
                        <a:cs typeface="Times New Roman"/>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800">
                          <a:solidFill>
                            <a:srgbClr val="000000"/>
                          </a:solidFill>
                          <a:effectLst/>
                          <a:latin typeface="Times New Roman"/>
                          <a:ea typeface="Times New Roman"/>
                          <a:cs typeface="Times New Roman"/>
                        </a:rPr>
                        <a:t>0.874</a:t>
                      </a:r>
                      <a:endParaRPr lang="en-GB" sz="1800">
                        <a:effectLst/>
                        <a:latin typeface="Calibri"/>
                        <a:ea typeface="Times New Roman"/>
                        <a:cs typeface="Times New Roman"/>
                      </a:endParaRPr>
                    </a:p>
                    <a:p>
                      <a:pPr algn="ctr">
                        <a:lnSpc>
                          <a:spcPct val="115000"/>
                        </a:lnSpc>
                        <a:spcAft>
                          <a:spcPts val="0"/>
                        </a:spcAft>
                      </a:pPr>
                      <a:r>
                        <a:rPr lang="en-GB" sz="1800">
                          <a:solidFill>
                            <a:srgbClr val="000000"/>
                          </a:solidFill>
                          <a:effectLst/>
                          <a:latin typeface="Times New Roman"/>
                          <a:ea typeface="Times New Roman"/>
                          <a:cs typeface="Times New Roman"/>
                        </a:rPr>
                        <a:t>(98.33%)</a:t>
                      </a:r>
                      <a:endParaRPr lang="en-GB" sz="1800">
                        <a:effectLst/>
                        <a:latin typeface="Calibri"/>
                        <a:ea typeface="Times New Roman"/>
                        <a:cs typeface="Times New Roman"/>
                      </a:endParaRPr>
                    </a:p>
                  </a:txBody>
                  <a:tcPr marL="68583" marR="68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1031">
                <a:tc>
                  <a:txBody>
                    <a:bodyPr/>
                    <a:lstStyle/>
                    <a:p>
                      <a:pPr>
                        <a:lnSpc>
                          <a:spcPct val="115000"/>
                        </a:lnSpc>
                        <a:spcAft>
                          <a:spcPts val="0"/>
                        </a:spcAft>
                      </a:pPr>
                      <a:r>
                        <a:rPr lang="en-GB" sz="1800" b="1">
                          <a:effectLst/>
                          <a:latin typeface="Times New Roman"/>
                          <a:ea typeface="Times New Roman"/>
                          <a:cs typeface="Times New Roman"/>
                        </a:rPr>
                        <a:t>Total Assets</a:t>
                      </a:r>
                      <a:endParaRPr lang="en-GB" sz="1800">
                        <a:effectLst/>
                        <a:latin typeface="Calibri"/>
                        <a:ea typeface="Times New Roman"/>
                        <a:cs typeface="Times New Roman"/>
                      </a:endParaRPr>
                    </a:p>
                  </a:txBody>
                  <a:tcPr marL="68583" marR="68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800">
                          <a:solidFill>
                            <a:srgbClr val="000000"/>
                          </a:solidFill>
                          <a:effectLst/>
                          <a:latin typeface="Times New Roman"/>
                          <a:ea typeface="Times New Roman"/>
                          <a:cs typeface="Times New Roman"/>
                        </a:rPr>
                        <a:t>37.252</a:t>
                      </a:r>
                      <a:endParaRPr lang="en-GB" sz="1800">
                        <a:effectLst/>
                        <a:latin typeface="Calibri"/>
                        <a:ea typeface="Times New Roman"/>
                        <a:cs typeface="Times New Roman"/>
                      </a:endParaRPr>
                    </a:p>
                  </a:txBody>
                  <a:tcPr marL="68583" marR="68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800">
                          <a:solidFill>
                            <a:srgbClr val="000000"/>
                          </a:solidFill>
                          <a:effectLst/>
                          <a:latin typeface="Times New Roman"/>
                          <a:ea typeface="Times New Roman"/>
                          <a:cs typeface="Times New Roman"/>
                        </a:rPr>
                        <a:t>27.863</a:t>
                      </a:r>
                      <a:endParaRPr lang="en-GB" sz="1800">
                        <a:effectLst/>
                        <a:latin typeface="Calibri"/>
                        <a:ea typeface="Times New Roman"/>
                        <a:cs typeface="Times New Roman"/>
                      </a:endParaRPr>
                    </a:p>
                    <a:p>
                      <a:pPr algn="ctr">
                        <a:lnSpc>
                          <a:spcPct val="115000"/>
                        </a:lnSpc>
                        <a:spcAft>
                          <a:spcPts val="0"/>
                        </a:spcAft>
                      </a:pPr>
                      <a:r>
                        <a:rPr lang="en-GB" sz="1800">
                          <a:solidFill>
                            <a:srgbClr val="000000"/>
                          </a:solidFill>
                          <a:effectLst/>
                          <a:latin typeface="Times New Roman"/>
                          <a:ea typeface="Times New Roman"/>
                          <a:cs typeface="Times New Roman"/>
                        </a:rPr>
                        <a:t>(74.80%)</a:t>
                      </a:r>
                      <a:endParaRPr lang="en-GB" sz="1800">
                        <a:effectLst/>
                        <a:latin typeface="Calibri"/>
                        <a:ea typeface="Times New Roman"/>
                        <a:cs typeface="Times New Roman"/>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800">
                          <a:solidFill>
                            <a:srgbClr val="000000"/>
                          </a:solidFill>
                          <a:effectLst/>
                          <a:latin typeface="Times New Roman"/>
                          <a:ea typeface="Times New Roman"/>
                          <a:cs typeface="Times New Roman"/>
                        </a:rPr>
                        <a:t>32.837</a:t>
                      </a:r>
                      <a:endParaRPr lang="en-GB" sz="1800">
                        <a:effectLst/>
                        <a:latin typeface="Calibri"/>
                        <a:ea typeface="Times New Roman"/>
                        <a:cs typeface="Times New Roman"/>
                      </a:endParaRPr>
                    </a:p>
                    <a:p>
                      <a:pPr algn="ctr">
                        <a:lnSpc>
                          <a:spcPct val="115000"/>
                        </a:lnSpc>
                        <a:spcAft>
                          <a:spcPts val="0"/>
                        </a:spcAft>
                      </a:pPr>
                      <a:r>
                        <a:rPr lang="en-GB" sz="1800">
                          <a:solidFill>
                            <a:srgbClr val="000000"/>
                          </a:solidFill>
                          <a:effectLst/>
                          <a:latin typeface="Times New Roman"/>
                          <a:ea typeface="Times New Roman"/>
                          <a:cs typeface="Times New Roman"/>
                        </a:rPr>
                        <a:t>(88.15%)</a:t>
                      </a:r>
                      <a:endParaRPr lang="en-GB" sz="1800">
                        <a:effectLst/>
                        <a:latin typeface="Calibri"/>
                        <a:ea typeface="Times New Roman"/>
                        <a:cs typeface="Times New Roman"/>
                      </a:endParaRPr>
                    </a:p>
                  </a:txBody>
                  <a:tcPr marL="68583" marR="68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1031">
                <a:tc>
                  <a:txBody>
                    <a:bodyPr/>
                    <a:lstStyle/>
                    <a:p>
                      <a:pPr>
                        <a:lnSpc>
                          <a:spcPct val="115000"/>
                        </a:lnSpc>
                        <a:spcAft>
                          <a:spcPts val="0"/>
                        </a:spcAft>
                      </a:pPr>
                      <a:r>
                        <a:rPr lang="en-GB" sz="1800" b="1">
                          <a:effectLst/>
                          <a:latin typeface="Times New Roman"/>
                          <a:ea typeface="Times New Roman"/>
                          <a:cs typeface="Times New Roman"/>
                        </a:rPr>
                        <a:t>Tier 1 capital</a:t>
                      </a:r>
                      <a:endParaRPr lang="en-GB" sz="1800">
                        <a:effectLst/>
                        <a:latin typeface="Calibri"/>
                        <a:ea typeface="Times New Roman"/>
                        <a:cs typeface="Times New Roman"/>
                      </a:endParaRPr>
                    </a:p>
                  </a:txBody>
                  <a:tcPr marL="68583" marR="68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800">
                          <a:solidFill>
                            <a:srgbClr val="000000"/>
                          </a:solidFill>
                          <a:effectLst/>
                          <a:latin typeface="Times New Roman"/>
                          <a:ea typeface="Times New Roman"/>
                          <a:cs typeface="Times New Roman"/>
                        </a:rPr>
                        <a:t>1.413</a:t>
                      </a:r>
                      <a:endParaRPr lang="en-GB" sz="1800">
                        <a:effectLst/>
                        <a:latin typeface="Calibri"/>
                        <a:ea typeface="Times New Roman"/>
                        <a:cs typeface="Times New Roman"/>
                      </a:endParaRPr>
                    </a:p>
                  </a:txBody>
                  <a:tcPr marL="68583" marR="68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800">
                          <a:solidFill>
                            <a:srgbClr val="000000"/>
                          </a:solidFill>
                          <a:effectLst/>
                          <a:latin typeface="Times New Roman"/>
                          <a:ea typeface="Times New Roman"/>
                          <a:cs typeface="Times New Roman"/>
                        </a:rPr>
                        <a:t>1.014</a:t>
                      </a:r>
                      <a:endParaRPr lang="en-GB" sz="1800">
                        <a:effectLst/>
                        <a:latin typeface="Calibri"/>
                        <a:ea typeface="Times New Roman"/>
                        <a:cs typeface="Times New Roman"/>
                      </a:endParaRPr>
                    </a:p>
                    <a:p>
                      <a:pPr algn="ctr">
                        <a:lnSpc>
                          <a:spcPct val="115000"/>
                        </a:lnSpc>
                        <a:spcAft>
                          <a:spcPts val="0"/>
                        </a:spcAft>
                      </a:pPr>
                      <a:r>
                        <a:rPr lang="en-GB" sz="1800">
                          <a:solidFill>
                            <a:srgbClr val="000000"/>
                          </a:solidFill>
                          <a:effectLst/>
                          <a:latin typeface="Times New Roman"/>
                          <a:ea typeface="Times New Roman"/>
                          <a:cs typeface="Times New Roman"/>
                        </a:rPr>
                        <a:t>(71.60%)</a:t>
                      </a:r>
                      <a:endParaRPr lang="en-GB" sz="1800">
                        <a:effectLst/>
                        <a:latin typeface="Calibri"/>
                        <a:ea typeface="Times New Roman"/>
                        <a:cs typeface="Times New Roman"/>
                      </a:endParaRPr>
                    </a:p>
                  </a:txBody>
                  <a:tcPr marL="68583" marR="6858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800" dirty="0">
                          <a:solidFill>
                            <a:srgbClr val="000000"/>
                          </a:solidFill>
                          <a:effectLst/>
                          <a:latin typeface="Times New Roman"/>
                          <a:ea typeface="Times New Roman"/>
                          <a:cs typeface="Times New Roman"/>
                        </a:rPr>
                        <a:t>1.207</a:t>
                      </a:r>
                      <a:endParaRPr lang="en-GB" sz="1800" dirty="0">
                        <a:effectLst/>
                        <a:latin typeface="Calibri"/>
                        <a:ea typeface="Times New Roman"/>
                        <a:cs typeface="Times New Roman"/>
                      </a:endParaRPr>
                    </a:p>
                    <a:p>
                      <a:pPr algn="ctr">
                        <a:lnSpc>
                          <a:spcPct val="115000"/>
                        </a:lnSpc>
                        <a:spcAft>
                          <a:spcPts val="0"/>
                        </a:spcAft>
                      </a:pPr>
                      <a:r>
                        <a:rPr lang="en-GB" sz="1800" dirty="0">
                          <a:solidFill>
                            <a:srgbClr val="000000"/>
                          </a:solidFill>
                          <a:effectLst/>
                          <a:latin typeface="Times New Roman"/>
                          <a:ea typeface="Times New Roman"/>
                          <a:cs typeface="Times New Roman"/>
                        </a:rPr>
                        <a:t>(85.48%)</a:t>
                      </a:r>
                      <a:endParaRPr lang="en-GB" sz="1800" dirty="0">
                        <a:effectLst/>
                        <a:latin typeface="Calibri"/>
                        <a:ea typeface="Times New Roman"/>
                        <a:cs typeface="Times New Roman"/>
                      </a:endParaRPr>
                    </a:p>
                  </a:txBody>
                  <a:tcPr marL="68583" marR="68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0531" name="Rectangle 4"/>
          <p:cNvSpPr>
            <a:spLocks noChangeArrowheads="1"/>
          </p:cNvSpPr>
          <p:nvPr/>
        </p:nvSpPr>
        <p:spPr bwMode="auto">
          <a:xfrm>
            <a:off x="1638300" y="2811463"/>
            <a:ext cx="9144000" cy="457200"/>
          </a:xfrm>
          <a:prstGeom prst="rect">
            <a:avLst/>
          </a:prstGeom>
          <a:noFill/>
          <a:ln w="9525">
            <a:noFill/>
            <a:miter lim="800000"/>
            <a:headEnd/>
            <a:tailEnd/>
          </a:ln>
        </p:spPr>
        <p:txBody>
          <a:bodyPr wrap="none" anchor="ctr">
            <a:spAutoFit/>
          </a:bodyPr>
          <a:lstStyle/>
          <a:p>
            <a:pPr eaLnBrk="0" hangingPunct="0"/>
            <a:endParaRPr lang="en-US"/>
          </a:p>
        </p:txBody>
      </p:sp>
    </p:spTree>
  </p:cSld>
  <p:clrMapOvr>
    <a:masterClrMapping/>
  </p:clrMapOvr>
  <p:transition advTm="10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57200" y="533400"/>
            <a:ext cx="8229600" cy="1143000"/>
          </a:xfrm>
        </p:spPr>
        <p:txBody>
          <a:bodyPr/>
          <a:lstStyle/>
          <a:p>
            <a:r>
              <a:rPr lang="en-GB" sz="2400" b="1" dirty="0" smtClean="0">
                <a:solidFill>
                  <a:srgbClr val="FF0000"/>
                </a:solidFill>
              </a:rPr>
              <a:t>UK Fund Management 1984 and 2004 (Source Blake et. al 2010) Fund sponsors think they are diversifying by outsourcing to specialist fund managers: concentration and herding at system level  </a:t>
            </a:r>
          </a:p>
        </p:txBody>
      </p:sp>
      <p:pic>
        <p:nvPicPr>
          <p:cNvPr id="17411"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2133600"/>
            <a:ext cx="4593167"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2"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0833" y="2133600"/>
            <a:ext cx="4593167"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10000"/>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457200" y="76200"/>
            <a:ext cx="8229600" cy="1143000"/>
          </a:xfrm>
        </p:spPr>
        <p:txBody>
          <a:bodyPr/>
          <a:lstStyle/>
          <a:p>
            <a:r>
              <a:rPr lang="en-GB" sz="2400" b="1" dirty="0" smtClean="0">
                <a:solidFill>
                  <a:srgbClr val="FF0000"/>
                </a:solidFill>
              </a:rPr>
              <a:t>Financial network models to date have yielded mixed results : None about propagators of 2007 crisis C: Core; P Periphery  (see Fricke and </a:t>
            </a:r>
            <a:r>
              <a:rPr lang="en-GB" sz="2400" b="1" dirty="0" err="1" smtClean="0">
                <a:solidFill>
                  <a:srgbClr val="FF0000"/>
                </a:solidFill>
              </a:rPr>
              <a:t>Lux</a:t>
            </a:r>
            <a:r>
              <a:rPr lang="en-GB" sz="2400" b="1" dirty="0" smtClean="0">
                <a:solidFill>
                  <a:srgbClr val="FF0000"/>
                </a:solidFill>
              </a:rPr>
              <a:t> (2012)</a:t>
            </a:r>
          </a:p>
        </p:txBody>
      </p:sp>
      <p:pic>
        <p:nvPicPr>
          <p:cNvPr id="11469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181100"/>
            <a:ext cx="8601075" cy="567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advTm="1000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idx="4294967295"/>
          </p:nvPr>
        </p:nvSpPr>
        <p:spPr/>
        <p:txBody>
          <a:bodyPr/>
          <a:lstStyle/>
          <a:p>
            <a:pPr eaLnBrk="1" hangingPunct="1"/>
            <a:r>
              <a:rPr lang="en-GB" sz="4000" smtClean="0"/>
              <a:t>Properties of Networks</a:t>
            </a:r>
            <a:br>
              <a:rPr lang="en-GB" sz="4000" smtClean="0"/>
            </a:br>
            <a:r>
              <a:rPr lang="en-GB" altLang="ja-JP" sz="2000" b="1" i="1" smtClean="0">
                <a:ea typeface="ＭＳ Ｐゴシック" pitchFamily="34" charset="-128"/>
              </a:rPr>
              <a:t>Diagonal Elements Characterize Small World Networks</a:t>
            </a:r>
            <a:r>
              <a:rPr lang="en-GB" altLang="ja-JP" sz="4000" smtClean="0">
                <a:ea typeface="ＭＳ Ｐゴシック" pitchFamily="34" charset="-128"/>
              </a:rPr>
              <a:t> </a:t>
            </a:r>
            <a:br>
              <a:rPr lang="en-GB" altLang="ja-JP" sz="4000" smtClean="0">
                <a:ea typeface="ＭＳ Ｐゴシック" pitchFamily="34" charset="-128"/>
              </a:rPr>
            </a:br>
            <a:r>
              <a:rPr lang="en-GB" altLang="ja-JP" sz="2000" b="1" i="1" smtClean="0">
                <a:ea typeface="ＭＳ Ｐゴシック" pitchFamily="34" charset="-128"/>
              </a:rPr>
              <a:t>Watts and Strogatz (1998), Watts (2002)  See Markose et. al. (2004)</a:t>
            </a:r>
            <a:endParaRPr lang="en-GB" sz="4000" smtClean="0"/>
          </a:p>
        </p:txBody>
      </p:sp>
      <p:sp>
        <p:nvSpPr>
          <p:cNvPr id="25603" name="Rectangle 3"/>
          <p:cNvSpPr>
            <a:spLocks noChangeArrowheads="1"/>
          </p:cNvSpPr>
          <p:nvPr/>
        </p:nvSpPr>
        <p:spPr bwMode="auto">
          <a:xfrm>
            <a:off x="1897063" y="2243138"/>
            <a:ext cx="1352550" cy="0"/>
          </a:xfrm>
          <a:prstGeom prst="rect">
            <a:avLst/>
          </a:prstGeom>
          <a:noFill/>
          <a:ln w="9525">
            <a:noFill/>
            <a:miter lim="800000"/>
            <a:headEnd/>
            <a:tailEnd/>
          </a:ln>
        </p:spPr>
        <p:txBody>
          <a:bodyPr wrap="none">
            <a:spAutoFit/>
          </a:bodyPr>
          <a:lstStyle/>
          <a:p>
            <a:endParaRPr lang="en-GB"/>
          </a:p>
        </p:txBody>
      </p:sp>
      <p:pic>
        <p:nvPicPr>
          <p:cNvPr id="25604" name="Picture 4"/>
          <p:cNvPicPr>
            <a:picLocks noGrp="1" noChangeAspect="1" noChangeArrowheads="1"/>
          </p:cNvPicPr>
          <p:nvPr>
            <p:ph idx="4294967295"/>
          </p:nvPr>
        </p:nvPicPr>
        <p:blipFill>
          <a:blip r:embed="rId3" cstate="print"/>
          <a:srcRect/>
          <a:stretch>
            <a:fillRect/>
          </a:stretch>
        </p:blipFill>
        <p:spPr>
          <a:xfrm>
            <a:off x="963613" y="1698625"/>
            <a:ext cx="7285037" cy="4425950"/>
          </a:xfrm>
          <a:noFill/>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idx="4294967295"/>
          </p:nvPr>
        </p:nvSpPr>
        <p:spPr/>
        <p:txBody>
          <a:bodyPr/>
          <a:lstStyle/>
          <a:p>
            <a:pPr eaLnBrk="1" hangingPunct="1"/>
            <a:r>
              <a:rPr lang="en-GB" sz="2400" b="1" dirty="0" smtClean="0"/>
              <a:t>Some Networks: A graphical representation of random graph (left) and small world graph with hubs, </a:t>
            </a:r>
            <a:r>
              <a:rPr lang="en-GB" sz="2400" b="1" dirty="0" err="1" smtClean="0"/>
              <a:t>Markose</a:t>
            </a:r>
            <a:r>
              <a:rPr lang="en-GB" sz="2400" b="1" dirty="0" smtClean="0"/>
              <a:t> et. al. 2004</a:t>
            </a:r>
          </a:p>
        </p:txBody>
      </p:sp>
      <p:sp>
        <p:nvSpPr>
          <p:cNvPr id="1028" name="Rectangle 3"/>
          <p:cNvSpPr>
            <a:spLocks noChangeArrowheads="1"/>
          </p:cNvSpPr>
          <p:nvPr/>
        </p:nvSpPr>
        <p:spPr bwMode="auto">
          <a:xfrm>
            <a:off x="2771775" y="21431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GB"/>
          </a:p>
        </p:txBody>
      </p:sp>
      <p:pic>
        <p:nvPicPr>
          <p:cNvPr id="1029"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600" y="1600200"/>
            <a:ext cx="35814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 name="Rectangle 5"/>
          <p:cNvSpPr>
            <a:spLocks noChangeArrowheads="1"/>
          </p:cNvSpPr>
          <p:nvPr/>
        </p:nvSpPr>
        <p:spPr bwMode="auto">
          <a:xfrm>
            <a:off x="2895600" y="22717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GB"/>
          </a:p>
        </p:txBody>
      </p:sp>
      <p:graphicFrame>
        <p:nvGraphicFramePr>
          <p:cNvPr id="128006" name="Object 6"/>
          <p:cNvGraphicFramePr>
            <a:graphicFrameLocks noChangeAspect="1"/>
          </p:cNvGraphicFramePr>
          <p:nvPr/>
        </p:nvGraphicFramePr>
        <p:xfrm>
          <a:off x="4427538" y="2565400"/>
          <a:ext cx="3962400" cy="3979863"/>
        </p:xfrm>
        <a:graphic>
          <a:graphicData uri="http://schemas.openxmlformats.org/presentationml/2006/ole">
            <mc:AlternateContent xmlns:mc="http://schemas.openxmlformats.org/markup-compatibility/2006">
              <mc:Choice xmlns:v="urn:schemas-microsoft-com:vml" Requires="v">
                <p:oleObj spid="_x0000_s1140" name="Bitmap Image" r:id="rId5" imgW="11180952" imgH="7752381" progId="PBrush">
                  <p:embed/>
                </p:oleObj>
              </mc:Choice>
              <mc:Fallback>
                <p:oleObj name="Bitmap Image" r:id="rId5" imgW="11180952" imgH="7752381" progId="PBrush">
                  <p:embed/>
                  <p:pic>
                    <p:nvPicPr>
                      <p:cNvPr id="0" name="Picture 10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27538" y="2565400"/>
                        <a:ext cx="3962400" cy="39798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28006"/>
                                        </p:tgtEl>
                                        <p:attrNameLst>
                                          <p:attrName>style.visibility</p:attrName>
                                        </p:attrNameLst>
                                      </p:cBhvr>
                                      <p:to>
                                        <p:strVal val="visible"/>
                                      </p:to>
                                    </p:set>
                                    <p:animEffect transition="in" filter="blinds(horizontal)">
                                      <p:cBhvr>
                                        <p:cTn id="7" dur="500"/>
                                        <p:tgtEl>
                                          <p:spTgt spid="1280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457200" y="533400"/>
            <a:ext cx="8229600" cy="1143000"/>
          </a:xfrm>
        </p:spPr>
        <p:txBody>
          <a:bodyPr/>
          <a:lstStyle/>
          <a:p>
            <a:r>
              <a:rPr lang="en-GB" sz="3200" b="1" dirty="0" smtClean="0">
                <a:latin typeface="Times New Roman" pitchFamily="18" charset="0"/>
                <a:cs typeface="Times New Roman" pitchFamily="18" charset="0"/>
              </a:rPr>
              <a:t>Sheri </a:t>
            </a:r>
            <a:r>
              <a:rPr lang="en-GB" sz="3200" b="1" dirty="0" err="1" smtClean="0">
                <a:latin typeface="Times New Roman" pitchFamily="18" charset="0"/>
                <a:cs typeface="Times New Roman" pitchFamily="18" charset="0"/>
              </a:rPr>
              <a:t>Markose</a:t>
            </a:r>
            <a:r>
              <a:rPr lang="en-GB" sz="3200" b="1" dirty="0" smtClean="0">
                <a:latin typeface="Times New Roman" pitchFamily="18" charset="0"/>
                <a:cs typeface="Times New Roman" pitchFamily="18" charset="0"/>
              </a:rPr>
              <a:t> and Simone </a:t>
            </a:r>
            <a:r>
              <a:rPr lang="en-GB" sz="3200" b="1" dirty="0" err="1" smtClean="0">
                <a:latin typeface="Times New Roman" pitchFamily="18" charset="0"/>
                <a:cs typeface="Times New Roman" pitchFamily="18" charset="0"/>
              </a:rPr>
              <a:t>Giansante</a:t>
            </a:r>
            <a:r>
              <a:rPr lang="en-GB" sz="3200" b="1" dirty="0" smtClean="0">
                <a:latin typeface="Times New Roman" pitchFamily="18" charset="0"/>
                <a:cs typeface="Times New Roman" pitchFamily="18" charset="0"/>
              </a:rPr>
              <a:t> RBI Project in mapping the Indian financial system shows the following networks structures</a:t>
            </a:r>
          </a:p>
        </p:txBody>
      </p:sp>
      <p:sp>
        <p:nvSpPr>
          <p:cNvPr id="26627" name="Content Placeholder 2"/>
          <p:cNvSpPr>
            <a:spLocks noGrp="1"/>
          </p:cNvSpPr>
          <p:nvPr>
            <p:ph idx="1"/>
          </p:nvPr>
        </p:nvSpPr>
        <p:spPr>
          <a:xfrm>
            <a:off x="457200" y="2667000"/>
            <a:ext cx="8229600" cy="3306763"/>
          </a:xfrm>
        </p:spPr>
        <p:txBody>
          <a:bodyPr/>
          <a:lstStyle/>
          <a:p>
            <a:r>
              <a:rPr lang="en-GB" sz="2400" dirty="0" smtClean="0"/>
              <a:t>Top RHS Derivatives Exposures : Shows highly tiered core-periphery structure with large numbers of participants in the periphery and a few in the core</a:t>
            </a:r>
          </a:p>
          <a:p>
            <a:r>
              <a:rPr lang="en-GB" sz="2400" dirty="0" smtClean="0"/>
              <a:t>Characterization of </a:t>
            </a:r>
            <a:r>
              <a:rPr lang="en-GB" sz="2400" i="1" dirty="0" smtClean="0"/>
              <a:t>Too Interconnected to Fail</a:t>
            </a:r>
          </a:p>
          <a:p>
            <a:r>
              <a:rPr lang="en-GB" sz="2400" dirty="0" smtClean="0"/>
              <a:t>Top LHS Interbank Exposures: Shows a more diffused core with more numbers of banks in the core</a:t>
            </a:r>
          </a:p>
          <a:p>
            <a:r>
              <a:rPr lang="en-GB" sz="2400" dirty="0" smtClean="0"/>
              <a:t>Bottom: network for Indian RTGS shows no marked </a:t>
            </a:r>
            <a:r>
              <a:rPr lang="en-GB" sz="2400" dirty="0" err="1" smtClean="0"/>
              <a:t>tiering</a:t>
            </a:r>
            <a:r>
              <a:rPr lang="en-GB" sz="2400" dirty="0" smtClean="0"/>
              <a:t> with few financial institutions in the periphery</a:t>
            </a:r>
          </a:p>
        </p:txBody>
      </p:sp>
    </p:spTree>
  </p:cSld>
  <p:clrMapOvr>
    <a:masterClrMapping/>
  </p:clrMapOvr>
  <p:transition advTm="10000"/>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2" name="Picture 2" descr="C:\Users\COMISEF\AppData\Local\Microsoft\Windows\Temporary Internet Files\Low\Content.IE5\FG943WQ9\July%20262011[2].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a:off x="-34120" y="3048000"/>
            <a:ext cx="9178119" cy="3810000"/>
          </a:xfrm>
          <a:prstGeom prst="rect">
            <a:avLst/>
          </a:prstGeom>
          <a:noFill/>
          <a:ln>
            <a:noFill/>
          </a:ln>
          <a:scene3d>
            <a:camera prst="orthographicFront">
              <a:rot lat="0" lon="10800000" rev="0"/>
            </a:camera>
            <a:lightRig rig="threePt" dir="t"/>
          </a:scene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71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119" y="-1"/>
            <a:ext cx="4791075" cy="304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571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0" y="0"/>
            <a:ext cx="4571999"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0" y="76200"/>
            <a:ext cx="1143000" cy="369332"/>
          </a:xfrm>
          <a:prstGeom prst="rect">
            <a:avLst/>
          </a:prstGeom>
          <a:noFill/>
        </p:spPr>
        <p:txBody>
          <a:bodyPr wrap="square" rtlCol="0">
            <a:spAutoFit/>
          </a:bodyPr>
          <a:lstStyle/>
          <a:p>
            <a:r>
              <a:rPr lang="en-GB" dirty="0" smtClean="0"/>
              <a:t>FUNDED</a:t>
            </a:r>
            <a:endParaRPr lang="en-GB" dirty="0"/>
          </a:p>
        </p:txBody>
      </p:sp>
      <p:sp>
        <p:nvSpPr>
          <p:cNvPr id="3" name="TextBox 2"/>
          <p:cNvSpPr txBox="1"/>
          <p:nvPr/>
        </p:nvSpPr>
        <p:spPr>
          <a:xfrm>
            <a:off x="4756956" y="76200"/>
            <a:ext cx="2209800" cy="369332"/>
          </a:xfrm>
          <a:prstGeom prst="rect">
            <a:avLst/>
          </a:prstGeom>
          <a:noFill/>
        </p:spPr>
        <p:txBody>
          <a:bodyPr wrap="square" rtlCol="0">
            <a:spAutoFit/>
          </a:bodyPr>
          <a:lstStyle/>
          <a:p>
            <a:r>
              <a:rPr lang="en-GB" dirty="0" smtClean="0"/>
              <a:t>DERIVATIVES</a:t>
            </a:r>
            <a:endParaRPr lang="en-GB" dirty="0"/>
          </a:p>
        </p:txBody>
      </p:sp>
      <p:sp>
        <p:nvSpPr>
          <p:cNvPr id="4" name="TextBox 3"/>
          <p:cNvSpPr txBox="1"/>
          <p:nvPr/>
        </p:nvSpPr>
        <p:spPr>
          <a:xfrm>
            <a:off x="0" y="3128181"/>
            <a:ext cx="2133600" cy="381000"/>
          </a:xfrm>
          <a:prstGeom prst="rect">
            <a:avLst/>
          </a:prstGeom>
          <a:noFill/>
        </p:spPr>
        <p:txBody>
          <a:bodyPr wrap="square" rtlCol="0">
            <a:spAutoFit/>
          </a:bodyPr>
          <a:lstStyle/>
          <a:p>
            <a:r>
              <a:rPr lang="en-GB" dirty="0" smtClean="0"/>
              <a:t>RTGS</a:t>
            </a:r>
            <a:endParaRPr lang="en-GB" dirty="0"/>
          </a:p>
        </p:txBody>
      </p:sp>
    </p:spTree>
  </p:cSld>
  <p:clrMapOvr>
    <a:masterClrMapping/>
  </p:clrMapOvr>
  <p:transition advTm="1000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579438"/>
            <a:ext cx="8229600" cy="563562"/>
          </a:xfrm>
        </p:spPr>
        <p:txBody>
          <a:bodyPr/>
          <a:lstStyle/>
          <a:p>
            <a:pPr eaLnBrk="1" hangingPunct="1"/>
            <a:r>
              <a:rPr lang="en-GB" dirty="0" smtClean="0">
                <a:solidFill>
                  <a:srgbClr val="990099"/>
                </a:solidFill>
                <a:latin typeface="Times New Roman" pitchFamily="18" charset="0"/>
                <a:cs typeface="Times New Roman" pitchFamily="18" charset="0"/>
              </a:rPr>
              <a:t>Lecture 1 :Roadmap  </a:t>
            </a:r>
            <a:endParaRPr lang="en-US" dirty="0" smtClean="0">
              <a:solidFill>
                <a:srgbClr val="990099"/>
              </a:solidFill>
              <a:latin typeface="Times New Roman" pitchFamily="18" charset="0"/>
              <a:cs typeface="Times New Roman" pitchFamily="18" charset="0"/>
            </a:endParaRPr>
          </a:p>
        </p:txBody>
      </p:sp>
      <p:pic>
        <p:nvPicPr>
          <p:cNvPr id="12291" name="Picture 5" descr="University of Essex"/>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0" y="0"/>
            <a:ext cx="1905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2" name="Rectangle 3"/>
          <p:cNvSpPr txBox="1">
            <a:spLocks noChangeArrowheads="1"/>
          </p:cNvSpPr>
          <p:nvPr/>
        </p:nvSpPr>
        <p:spPr bwMode="auto">
          <a:xfrm>
            <a:off x="457200" y="1143000"/>
            <a:ext cx="82296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cs typeface="Arial" charset="0"/>
              </a:defRPr>
            </a:lvl1pPr>
            <a:lvl2pPr marL="800100" indent="-34290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lvl="1">
              <a:lnSpc>
                <a:spcPct val="80000"/>
              </a:lnSpc>
              <a:spcBef>
                <a:spcPct val="20000"/>
              </a:spcBef>
              <a:buFontTx/>
              <a:buChar char="•"/>
            </a:pPr>
            <a:r>
              <a:rPr lang="en-US" sz="2400" b="1" i="1" dirty="0" smtClean="0">
                <a:latin typeface="Times New Roman" pitchFamily="18" charset="0"/>
                <a:cs typeface="Times New Roman" pitchFamily="18" charset="0"/>
              </a:rPr>
              <a:t>New </a:t>
            </a:r>
            <a:r>
              <a:rPr lang="en-US" sz="2400" b="1" i="1" dirty="0">
                <a:solidFill>
                  <a:srgbClr val="FF0000"/>
                </a:solidFill>
                <a:latin typeface="Times New Roman" pitchFamily="18" charset="0"/>
                <a:cs typeface="Times New Roman" pitchFamily="18" charset="0"/>
              </a:rPr>
              <a:t>Office of Financial Research</a:t>
            </a:r>
            <a:r>
              <a:rPr lang="en-US" sz="2400" b="1" i="1" dirty="0">
                <a:latin typeface="Times New Roman" pitchFamily="18" charset="0"/>
                <a:cs typeface="Times New Roman" pitchFamily="18" charset="0"/>
              </a:rPr>
              <a:t> in the US Treasury to put an end to regulators flying blind </a:t>
            </a:r>
            <a:endParaRPr lang="en-US" sz="2400" b="1" i="1" dirty="0" smtClean="0">
              <a:latin typeface="Times New Roman" pitchFamily="18" charset="0"/>
              <a:cs typeface="Times New Roman" pitchFamily="18" charset="0"/>
            </a:endParaRPr>
          </a:p>
          <a:p>
            <a:pPr marL="457200" lvl="1" indent="0">
              <a:lnSpc>
                <a:spcPct val="80000"/>
              </a:lnSpc>
              <a:spcBef>
                <a:spcPct val="20000"/>
              </a:spcBef>
            </a:pPr>
            <a:r>
              <a:rPr lang="en-US" sz="2400" b="1" i="1" dirty="0" smtClean="0">
                <a:latin typeface="Times New Roman" pitchFamily="18" charset="0"/>
                <a:cs typeface="Times New Roman" pitchFamily="18" charset="0"/>
              </a:rPr>
              <a:t>      Put an end to balkanization of data</a:t>
            </a:r>
            <a:endParaRPr lang="en-US" sz="2400" b="1" i="1" dirty="0">
              <a:latin typeface="Times New Roman" pitchFamily="18" charset="0"/>
              <a:cs typeface="Times New Roman" pitchFamily="18" charset="0"/>
            </a:endParaRPr>
          </a:p>
          <a:p>
            <a:pPr lvl="1">
              <a:lnSpc>
                <a:spcPct val="80000"/>
              </a:lnSpc>
              <a:spcBef>
                <a:spcPct val="20000"/>
              </a:spcBef>
              <a:buFontTx/>
              <a:buChar char="•"/>
            </a:pPr>
            <a:r>
              <a:rPr lang="en-US" sz="2400" b="1" dirty="0" smtClean="0">
                <a:latin typeface="Times New Roman" pitchFamily="18" charset="0"/>
                <a:cs typeface="Times New Roman" pitchFamily="18" charset="0"/>
              </a:rPr>
              <a:t>Two methodological problems on financial contagion </a:t>
            </a:r>
            <a:r>
              <a:rPr lang="en-US" sz="2400" b="1" dirty="0">
                <a:latin typeface="Times New Roman" pitchFamily="18" charset="0"/>
                <a:cs typeface="Times New Roman" pitchFamily="18" charset="0"/>
              </a:rPr>
              <a:t>and </a:t>
            </a:r>
            <a:r>
              <a:rPr lang="en-US" sz="2400" b="1" dirty="0" smtClean="0">
                <a:latin typeface="Times New Roman" pitchFamily="18" charset="0"/>
                <a:cs typeface="Times New Roman" pitchFamily="18" charset="0"/>
              </a:rPr>
              <a:t>systemic risk : (</a:t>
            </a:r>
            <a:r>
              <a:rPr lang="en-US" sz="2400" b="1" dirty="0" err="1" smtClean="0">
                <a:latin typeface="Times New Roman" pitchFamily="18" charset="0"/>
                <a:cs typeface="Times New Roman" pitchFamily="18" charset="0"/>
              </a:rPr>
              <a:t>i</a:t>
            </a:r>
            <a:r>
              <a:rPr lang="en-US" sz="2400" b="1" dirty="0" smtClean="0">
                <a:latin typeface="Times New Roman" pitchFamily="18" charset="0"/>
                <a:cs typeface="Times New Roman" pitchFamily="18" charset="0"/>
              </a:rPr>
              <a:t>)Paradox of Volatility and the pitfalls of market price data based systemic risk measures hence structural bilateral data based networks modeling needed (ii) Negative Externalities problem the need for holistic visualization</a:t>
            </a:r>
          </a:p>
          <a:p>
            <a:pPr lvl="1">
              <a:lnSpc>
                <a:spcPct val="80000"/>
              </a:lnSpc>
              <a:spcBef>
                <a:spcPct val="20000"/>
              </a:spcBef>
              <a:buFontTx/>
              <a:buChar char="•"/>
            </a:pPr>
            <a:r>
              <a:rPr lang="en-GB" sz="2400" b="1" dirty="0" smtClean="0">
                <a:latin typeface="Times New Roman" pitchFamily="18" charset="0"/>
                <a:cs typeface="Times New Roman" pitchFamily="18" charset="0"/>
              </a:rPr>
              <a:t>Two applications used: Systemic Risk From Global Financial Derivatives Modelled Using  Network Analysis of Contagion and Its Mitigation With Super-Spreader Tax</a:t>
            </a:r>
            <a:endParaRPr lang="en-US" sz="2400" b="1" dirty="0" smtClean="0">
              <a:latin typeface="Times New Roman" pitchFamily="18" charset="0"/>
              <a:cs typeface="Times New Roman" pitchFamily="18" charset="0"/>
            </a:endParaRPr>
          </a:p>
          <a:p>
            <a:pPr lvl="1">
              <a:lnSpc>
                <a:spcPct val="80000"/>
              </a:lnSpc>
              <a:spcBef>
                <a:spcPct val="20000"/>
              </a:spcBef>
              <a:buFontTx/>
              <a:buChar char="•"/>
            </a:pPr>
            <a:r>
              <a:rPr lang="en-US" sz="2400" b="1" dirty="0" smtClean="0">
                <a:latin typeface="Times New Roman" pitchFamily="18" charset="0"/>
                <a:cs typeface="Times New Roman" pitchFamily="18" charset="0"/>
              </a:rPr>
              <a:t>Indian Financial System and Bilateral Data based </a:t>
            </a:r>
            <a:r>
              <a:rPr lang="en-US" sz="2400" b="1" dirty="0" err="1" smtClean="0">
                <a:latin typeface="Times New Roman" pitchFamily="18" charset="0"/>
                <a:cs typeface="Times New Roman" pitchFamily="18" charset="0"/>
              </a:rPr>
              <a:t>Modelling</a:t>
            </a:r>
            <a:r>
              <a:rPr lang="en-US" sz="2400" b="1" dirty="0" smtClean="0">
                <a:latin typeface="Times New Roman" pitchFamily="18" charset="0"/>
                <a:cs typeface="Times New Roman" pitchFamily="18" charset="0"/>
              </a:rPr>
              <a:t>: Pioneering first full bilateral analysis </a:t>
            </a:r>
          </a:p>
          <a:p>
            <a:pPr marL="457200" lvl="1" indent="0">
              <a:lnSpc>
                <a:spcPct val="80000"/>
              </a:lnSpc>
              <a:spcBef>
                <a:spcPct val="20000"/>
              </a:spcBef>
            </a:pPr>
            <a:r>
              <a:rPr lang="en-US" sz="2800" b="1" dirty="0" smtClean="0">
                <a:latin typeface="Times New Roman" pitchFamily="18" charset="0"/>
                <a:cs typeface="Times New Roman" pitchFamily="18" charset="0"/>
              </a:rPr>
              <a:t/>
            </a:r>
            <a:br>
              <a:rPr lang="en-US" sz="2800" b="1" dirty="0" smtClean="0">
                <a:latin typeface="Times New Roman" pitchFamily="18" charset="0"/>
                <a:cs typeface="Times New Roman" pitchFamily="18" charset="0"/>
              </a:rPr>
            </a:br>
            <a:endParaRPr lang="en-US" sz="2800" b="1" dirty="0">
              <a:latin typeface="Times New Roman" pitchFamily="18" charset="0"/>
              <a:cs typeface="Times New Roman" pitchFamily="18" charset="0"/>
            </a:endParaRPr>
          </a:p>
        </p:txBody>
      </p:sp>
    </p:spTree>
  </p:cSld>
  <p:clrMapOvr>
    <a:masterClrMapping/>
  </p:clrMapOvr>
  <p:transition advTm="10000"/>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dirty="0" smtClean="0">
                <a:latin typeface="Times New Roman" pitchFamily="18" charset="0"/>
                <a:cs typeface="Times New Roman" pitchFamily="18" charset="0"/>
              </a:rPr>
              <a:t>Bank-Bank Within A larger System with non bank FIs- Net Lenders to Banks  Are Mutual Funds and Insurance Companies (Code G) </a:t>
            </a:r>
            <a:endParaRPr lang="en-GB" sz="2400" dirty="0">
              <a:latin typeface="Times New Roman" pitchFamily="18" charset="0"/>
              <a:cs typeface="Times New Roman" pitchFamily="18" charset="0"/>
            </a:endParaRPr>
          </a:p>
        </p:txBody>
      </p:sp>
      <p:pic>
        <p:nvPicPr>
          <p:cNvPr id="4" name="Content Placeholder 3" descr="E:\RBI Sept 2011\Writeup\Results 21-09-2011\June 2011\June 2011 FUND BASE Banks and NonBanks\Network.png"/>
          <p:cNvPicPr>
            <a:picLocks noGrp="1"/>
          </p:cNvPicPr>
          <p:nvPr>
            <p:ph sz="quarter" idx="1"/>
          </p:nvPr>
        </p:nvPicPr>
        <p:blipFill>
          <a:blip r:embed="rId2" cstate="print"/>
          <a:srcRect/>
          <a:stretch>
            <a:fillRect/>
          </a:stretch>
        </p:blipFill>
        <p:spPr bwMode="auto">
          <a:xfrm>
            <a:off x="228600" y="1219200"/>
            <a:ext cx="8382000" cy="4937125"/>
          </a:xfrm>
          <a:prstGeom prst="rect">
            <a:avLst/>
          </a:prstGeom>
          <a:noFill/>
          <a:ln w="9525">
            <a:noFill/>
            <a:miter lim="800000"/>
            <a:headEnd/>
            <a:tailEnd/>
          </a:ln>
        </p:spPr>
      </p:pic>
    </p:spTree>
    <p:extLst>
      <p:ext uri="{BB962C8B-B14F-4D97-AF65-F5344CB8AC3E}">
        <p14:creationId xmlns:p14="http://schemas.microsoft.com/office/powerpoint/2010/main" val="38123841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381000" y="228600"/>
            <a:ext cx="8229600" cy="1524000"/>
          </a:xfrm>
        </p:spPr>
        <p:txBody>
          <a:bodyPr/>
          <a:lstStyle/>
          <a:p>
            <a:r>
              <a:rPr lang="en-GB" sz="2400" b="1" smtClean="0">
                <a:solidFill>
                  <a:srgbClr val="FF0000"/>
                </a:solidFill>
              </a:rPr>
              <a:t>Global Derivatives Market (</a:t>
            </a:r>
            <a:r>
              <a:rPr lang="en-GB" sz="2400" smtClean="0"/>
              <a:t>Θ matrix)</a:t>
            </a:r>
            <a:r>
              <a:rPr lang="en-GB" sz="2400" b="1" smtClean="0">
                <a:solidFill>
                  <a:srgbClr val="FF0000"/>
                </a:solidFill>
              </a:rPr>
              <a:t> : JP and BoA central Tier; 22 other banks in Tier 2  </a:t>
            </a:r>
            <a:r>
              <a:rPr lang="en-GB" sz="2400" b="1" i="1" smtClean="0">
                <a:solidFill>
                  <a:srgbClr val="FF0000"/>
                </a:solidFill>
              </a:rPr>
              <a:t>all banks in the top tiers will fail if any other fails of this group </a:t>
            </a:r>
            <a:endParaRPr lang="en-GB" sz="2400" b="1" smtClean="0">
              <a:solidFill>
                <a:srgbClr val="FF0000"/>
              </a:solidFill>
            </a:endParaRPr>
          </a:p>
        </p:txBody>
      </p:sp>
      <p:pic>
        <p:nvPicPr>
          <p:cNvPr id="33795" name="Picture 2" descr="C:\Users\Ali\Documents\My Dropbox\PHDWORK\3Markets\DraftJun2011\ss.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828800"/>
            <a:ext cx="97536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2423237"/>
      </p:ext>
    </p:extLst>
  </p:cSld>
  <p:clrMapOvr>
    <a:masterClrMapping/>
  </p:clrMapOvr>
  <p:transition advTm="10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Markose</a:t>
            </a:r>
            <a:r>
              <a:rPr lang="en-GB" dirty="0" smtClean="0"/>
              <a:t> </a:t>
            </a:r>
            <a:r>
              <a:rPr lang="en-GB" i="1" dirty="0" smtClean="0"/>
              <a:t>et. al. Eigen Pair Analysis </a:t>
            </a:r>
            <a:endParaRPr lang="en-GB" dirty="0"/>
          </a:p>
        </p:txBody>
      </p:sp>
      <p:sp>
        <p:nvSpPr>
          <p:cNvPr id="3" name="Content Placeholder 2"/>
          <p:cNvSpPr>
            <a:spLocks noGrp="1"/>
          </p:cNvSpPr>
          <p:nvPr>
            <p:ph sz="quarter" idx="1"/>
          </p:nvPr>
        </p:nvSpPr>
        <p:spPr/>
        <p:txBody>
          <a:bodyPr/>
          <a:lstStyle/>
          <a:p>
            <a:endParaRPr lang="en-GB" dirty="0" smtClean="0"/>
          </a:p>
          <a:p>
            <a:endParaRPr lang="en-GB" dirty="0"/>
          </a:p>
          <a:p>
            <a:r>
              <a:rPr lang="en-GB" dirty="0" smtClean="0"/>
              <a:t>Monitoring Systemic Risk :  Is the financial system becoming more or less stable ?</a:t>
            </a:r>
          </a:p>
          <a:p>
            <a:r>
              <a:rPr lang="en-GB" dirty="0" smtClean="0"/>
              <a:t>Monitor maximum Eigen-value of the ratio of net liabilities to Tier 1 capital matrix </a:t>
            </a:r>
            <a:endParaRPr lang="en-GB" dirty="0"/>
          </a:p>
        </p:txBody>
      </p:sp>
    </p:spTree>
    <p:extLst>
      <p:ext uri="{BB962C8B-B14F-4D97-AF65-F5344CB8AC3E}">
        <p14:creationId xmlns:p14="http://schemas.microsoft.com/office/powerpoint/2010/main" val="38373918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57200" y="884238"/>
            <a:ext cx="8077200" cy="868362"/>
          </a:xfrm>
        </p:spPr>
        <p:txBody>
          <a:bodyPr/>
          <a:lstStyle/>
          <a:p>
            <a:pPr eaLnBrk="1" hangingPunct="1"/>
            <a:r>
              <a:rPr lang="en-US" sz="2400" dirty="0" smtClean="0">
                <a:solidFill>
                  <a:srgbClr val="FF0000"/>
                </a:solidFill>
              </a:rPr>
              <a:t>Gross Exposures : Row Bank are Borrowers (Protection Sellers in Derivatives) ; Column Banks are Lenders (Protection Buyers in Derivatives)</a:t>
            </a:r>
          </a:p>
        </p:txBody>
      </p:sp>
      <p:pic>
        <p:nvPicPr>
          <p:cNvPr id="29699" name="Picture 5" descr="University of Essex"/>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0" y="0"/>
            <a:ext cx="1905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0" name="Rectangle 3"/>
          <p:cNvSpPr txBox="1">
            <a:spLocks noChangeArrowheads="1"/>
          </p:cNvSpPr>
          <p:nvPr/>
        </p:nvSpPr>
        <p:spPr bwMode="auto">
          <a:xfrm>
            <a:off x="457200" y="1524000"/>
            <a:ext cx="82296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lnSpc>
                <a:spcPct val="80000"/>
              </a:lnSpc>
              <a:spcBef>
                <a:spcPct val="20000"/>
              </a:spcBef>
              <a:buFont typeface="Arial" charset="0"/>
              <a:buChar char="•"/>
            </a:pPr>
            <a:endParaRPr lang="en-GB" sz="3200" dirty="0"/>
          </a:p>
        </p:txBody>
      </p:sp>
      <p:sp>
        <p:nvSpPr>
          <p:cNvPr id="29701" name="Rectangle 2"/>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GB"/>
          </a:p>
        </p:txBody>
      </p:sp>
      <p:pic>
        <p:nvPicPr>
          <p:cNvPr id="29702" name="Picture 9"/>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4850" y="2129051"/>
            <a:ext cx="77343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10000"/>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Text Box 4"/>
          <p:cNvSpPr txBox="1">
            <a:spLocks noChangeArrowheads="1"/>
          </p:cNvSpPr>
          <p:nvPr/>
        </p:nvSpPr>
        <p:spPr bwMode="auto">
          <a:xfrm>
            <a:off x="288925" y="152400"/>
            <a:ext cx="7254875" cy="519113"/>
          </a:xfrm>
          <a:prstGeom prst="rect">
            <a:avLst/>
          </a:prstGeom>
          <a:noFill/>
          <a:ln>
            <a:noFill/>
          </a:ln>
          <a:effectLst/>
          <a:extLst/>
        </p:spPr>
        <p:txBody>
          <a:bodyPr>
            <a:spAutoFit/>
          </a:bodyPr>
          <a:lstStyle/>
          <a:p>
            <a:pPr>
              <a:defRPr/>
            </a:pPr>
            <a:r>
              <a:rPr lang="en-US" sz="2800">
                <a:solidFill>
                  <a:srgbClr val="0000FF"/>
                </a:solidFill>
                <a:effectLst>
                  <a:outerShdw blurRad="38100" dist="38100" dir="2700000" algn="tl">
                    <a:srgbClr val="C0C0C0"/>
                  </a:outerShdw>
                </a:effectLst>
                <a:latin typeface="Gill Sans MT" pitchFamily="34" charset="0"/>
              </a:rPr>
              <a:t>Constructing the network of bilateral exposures</a:t>
            </a:r>
          </a:p>
        </p:txBody>
      </p:sp>
      <p:sp>
        <p:nvSpPr>
          <p:cNvPr id="16390" name="Text Box 6"/>
          <p:cNvSpPr txBox="1">
            <a:spLocks noChangeArrowheads="1"/>
          </p:cNvSpPr>
          <p:nvPr/>
        </p:nvSpPr>
        <p:spPr bwMode="auto">
          <a:xfrm>
            <a:off x="1127125" y="723900"/>
            <a:ext cx="5149850" cy="2014538"/>
          </a:xfrm>
          <a:prstGeom prst="rect">
            <a:avLst/>
          </a:prstGeom>
          <a:noFill/>
          <a:ln>
            <a:noFill/>
          </a:ln>
          <a:effectLst/>
          <a:extLst/>
        </p:spPr>
        <p:txBody>
          <a:bodyPr wrap="none">
            <a:spAutoFit/>
          </a:bodyPr>
          <a:lstStyle/>
          <a:p>
            <a:pPr>
              <a:defRPr/>
            </a:pPr>
            <a:r>
              <a:rPr lang="en-US" dirty="0">
                <a:effectLst>
                  <a:outerShdw blurRad="38100" dist="38100" dir="2700000" algn="tl">
                    <a:srgbClr val="C0C0C0"/>
                  </a:outerShdw>
                </a:effectLst>
                <a:latin typeface="Gill Sans MT" pitchFamily="34" charset="0"/>
              </a:rPr>
              <a:t>0          222.91   138.37  129.28  109.64  105.29 …</a:t>
            </a:r>
          </a:p>
          <a:p>
            <a:pPr>
              <a:defRPr/>
            </a:pPr>
            <a:r>
              <a:rPr lang="en-US" dirty="0">
                <a:effectLst>
                  <a:outerShdw blurRad="38100" dist="38100" dir="2700000" algn="tl">
                    <a:srgbClr val="C0C0C0"/>
                  </a:outerShdw>
                </a:effectLst>
                <a:latin typeface="Gill Sans MT" pitchFamily="34" charset="0"/>
              </a:rPr>
              <a:t>221.42          0   124.15  116.34  104.96  100.80 …</a:t>
            </a:r>
          </a:p>
          <a:p>
            <a:pPr>
              <a:defRPr/>
            </a:pPr>
            <a:r>
              <a:rPr lang="en-US" dirty="0">
                <a:effectLst>
                  <a:outerShdw blurRad="38100" dist="38100" dir="2700000" algn="tl">
                    <a:srgbClr val="C0C0C0"/>
                  </a:outerShdw>
                </a:effectLst>
                <a:latin typeface="Gill Sans MT" pitchFamily="34" charset="0"/>
              </a:rPr>
              <a:t>126.66  122.08           0    70.80    60.04    57.66 …</a:t>
            </a:r>
          </a:p>
          <a:p>
            <a:pPr>
              <a:defRPr/>
            </a:pPr>
            <a:r>
              <a:rPr lang="en-US" dirty="0">
                <a:effectLst>
                  <a:outerShdw blurRad="38100" dist="38100" dir="2700000" algn="tl">
                    <a:srgbClr val="C0C0C0"/>
                  </a:outerShdw>
                </a:effectLst>
                <a:latin typeface="Gill Sans MT" pitchFamily="34" charset="0"/>
              </a:rPr>
              <a:t>118.78  114.48    71.07          0     56.31    54.07 …</a:t>
            </a:r>
          </a:p>
          <a:p>
            <a:pPr>
              <a:defRPr/>
            </a:pPr>
            <a:r>
              <a:rPr lang="en-US" dirty="0">
                <a:effectLst>
                  <a:outerShdw blurRad="38100" dist="38100" dir="2700000" algn="tl">
                    <a:srgbClr val="C0C0C0"/>
                  </a:outerShdw>
                </a:effectLst>
                <a:latin typeface="Gill Sans MT" pitchFamily="34" charset="0"/>
              </a:rPr>
              <a:t>105.10  101.29    62.88    58.74           0    47.84 …</a:t>
            </a:r>
          </a:p>
          <a:p>
            <a:pPr>
              <a:defRPr/>
            </a:pPr>
            <a:r>
              <a:rPr lang="en-US" dirty="0">
                <a:effectLst>
                  <a:outerShdw blurRad="38100" dist="38100" dir="2700000" algn="tl">
                    <a:srgbClr val="C0C0C0"/>
                  </a:outerShdw>
                </a:effectLst>
                <a:latin typeface="Gill Sans MT" pitchFamily="34" charset="0"/>
              </a:rPr>
              <a:t>  95.87    92.40    57.36    53.58    45.44           0 …</a:t>
            </a:r>
          </a:p>
          <a:p>
            <a:pPr>
              <a:defRPr/>
            </a:pPr>
            <a:r>
              <a:rPr lang="en-US" dirty="0">
                <a:effectLst>
                  <a:outerShdw blurRad="38100" dist="38100" dir="2700000" algn="tl">
                    <a:srgbClr val="C0C0C0"/>
                  </a:outerShdw>
                </a:effectLst>
                <a:latin typeface="Gill Sans MT" pitchFamily="34" charset="0"/>
              </a:rPr>
              <a:t>    …         …          …         …          …       … …   </a:t>
            </a:r>
          </a:p>
        </p:txBody>
      </p:sp>
      <p:sp>
        <p:nvSpPr>
          <p:cNvPr id="31748" name="Line 7"/>
          <p:cNvSpPr>
            <a:spLocks noChangeShapeType="1"/>
          </p:cNvSpPr>
          <p:nvPr/>
        </p:nvSpPr>
        <p:spPr bwMode="auto">
          <a:xfrm>
            <a:off x="1066800" y="685800"/>
            <a:ext cx="0" cy="2133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1749" name="Line 8"/>
          <p:cNvSpPr>
            <a:spLocks noChangeShapeType="1"/>
          </p:cNvSpPr>
          <p:nvPr/>
        </p:nvSpPr>
        <p:spPr bwMode="auto">
          <a:xfrm>
            <a:off x="6172200" y="685800"/>
            <a:ext cx="0" cy="2133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6393" name="Text Box 9"/>
          <p:cNvSpPr txBox="1">
            <a:spLocks noChangeArrowheads="1"/>
          </p:cNvSpPr>
          <p:nvPr/>
        </p:nvSpPr>
        <p:spPr bwMode="auto">
          <a:xfrm>
            <a:off x="441325" y="1600200"/>
            <a:ext cx="7254875" cy="457200"/>
          </a:xfrm>
          <a:prstGeom prst="rect">
            <a:avLst/>
          </a:prstGeom>
          <a:noFill/>
          <a:ln>
            <a:noFill/>
          </a:ln>
          <a:effectLst/>
          <a:extLst/>
        </p:spPr>
        <p:txBody>
          <a:bodyPr>
            <a:spAutoFit/>
          </a:bodyPr>
          <a:lstStyle/>
          <a:p>
            <a:pPr>
              <a:defRPr/>
            </a:pPr>
            <a:r>
              <a:rPr lang="en-US" sz="2400" dirty="0">
                <a:effectLst>
                  <a:outerShdw blurRad="38100" dist="38100" dir="2700000" algn="tl">
                    <a:srgbClr val="C0C0C0"/>
                  </a:outerShdw>
                </a:effectLst>
                <a:latin typeface="Gill Sans MT" pitchFamily="34" charset="0"/>
              </a:rPr>
              <a:t>X =</a:t>
            </a:r>
          </a:p>
        </p:txBody>
      </p:sp>
      <p:sp>
        <p:nvSpPr>
          <p:cNvPr id="16394" name="Text Box 10"/>
          <p:cNvSpPr txBox="1">
            <a:spLocks noChangeArrowheads="1"/>
          </p:cNvSpPr>
          <p:nvPr/>
        </p:nvSpPr>
        <p:spPr bwMode="auto">
          <a:xfrm>
            <a:off x="381000" y="2819400"/>
            <a:ext cx="8458200" cy="1816100"/>
          </a:xfrm>
          <a:prstGeom prst="rect">
            <a:avLst/>
          </a:prstGeom>
          <a:noFill/>
          <a:ln>
            <a:noFill/>
          </a:ln>
          <a:effectLst/>
          <a:extLst/>
        </p:spPr>
        <p:txBody>
          <a:bodyPr>
            <a:spAutoFit/>
          </a:bodyPr>
          <a:lstStyle/>
          <a:p>
            <a:pPr>
              <a:defRPr/>
            </a:pPr>
            <a:r>
              <a:rPr lang="en-US" sz="2400" dirty="0">
                <a:effectLst>
                  <a:outerShdw blurRad="38100" dist="38100" dir="2700000" algn="tl">
                    <a:srgbClr val="C0C0C0"/>
                  </a:outerShdw>
                </a:effectLst>
                <a:latin typeface="Gill Sans MT" pitchFamily="34" charset="0"/>
              </a:rPr>
              <a:t>M = X – X</a:t>
            </a:r>
            <a:r>
              <a:rPr lang="en-US" sz="2400" baseline="30000" dirty="0">
                <a:effectLst>
                  <a:outerShdw blurRad="38100" dist="38100" dir="2700000" algn="tl">
                    <a:srgbClr val="C0C0C0"/>
                  </a:outerShdw>
                </a:effectLst>
                <a:latin typeface="Gill Sans MT" pitchFamily="34" charset="0"/>
              </a:rPr>
              <a:t>T </a:t>
            </a:r>
            <a:r>
              <a:rPr lang="en-US" sz="2400" dirty="0">
                <a:effectLst>
                  <a:outerShdw blurRad="38100" dist="38100" dir="2700000" algn="tl">
                    <a:srgbClr val="C0C0C0"/>
                  </a:outerShdw>
                </a:effectLst>
                <a:latin typeface="Gill Sans MT" pitchFamily="34" charset="0"/>
              </a:rPr>
              <a:t>:</a:t>
            </a:r>
            <a:r>
              <a:rPr lang="en-US" sz="2000" dirty="0">
                <a:effectLst>
                  <a:outerShdw blurRad="38100" dist="38100" dir="2700000" algn="tl">
                    <a:srgbClr val="C0C0C0"/>
                  </a:outerShdw>
                </a:effectLst>
                <a:latin typeface="Gill Sans MT" pitchFamily="34" charset="0"/>
              </a:rPr>
              <a:t> </a:t>
            </a:r>
            <a:r>
              <a:rPr lang="en-US" sz="2000" dirty="0" err="1">
                <a:effectLst>
                  <a:outerShdw blurRad="38100" dist="38100" dir="2700000" algn="tl">
                    <a:srgbClr val="C0C0C0"/>
                  </a:outerShdw>
                </a:effectLst>
                <a:latin typeface="Gill Sans MT" pitchFamily="34" charset="0"/>
              </a:rPr>
              <a:t>antisymmetric</a:t>
            </a:r>
            <a:r>
              <a:rPr lang="en-US" sz="2000" dirty="0">
                <a:effectLst>
                  <a:outerShdw blurRad="38100" dist="38100" dir="2700000" algn="tl">
                    <a:srgbClr val="C0C0C0"/>
                  </a:outerShdw>
                </a:effectLst>
                <a:latin typeface="Gill Sans MT" pitchFamily="34" charset="0"/>
              </a:rPr>
              <a:t> matrix of derivatives payables</a:t>
            </a:r>
          </a:p>
          <a:p>
            <a:pPr>
              <a:defRPr/>
            </a:pPr>
            <a:r>
              <a:rPr lang="en-US" sz="2400" i="1" dirty="0" err="1">
                <a:effectLst>
                  <a:outerShdw blurRad="38100" dist="38100" dir="2700000" algn="tl">
                    <a:srgbClr val="C0C0C0"/>
                  </a:outerShdw>
                </a:effectLst>
                <a:latin typeface="Gill Sans MT" pitchFamily="34" charset="0"/>
              </a:rPr>
              <a:t>m</a:t>
            </a:r>
            <a:r>
              <a:rPr lang="en-US" sz="2400" baseline="-25000" dirty="0" err="1">
                <a:effectLst>
                  <a:outerShdw blurRad="38100" dist="38100" dir="2700000" algn="tl">
                    <a:srgbClr val="C0C0C0"/>
                  </a:outerShdw>
                </a:effectLst>
                <a:latin typeface="Gill Sans MT" pitchFamily="34" charset="0"/>
              </a:rPr>
              <a:t>ij</a:t>
            </a:r>
            <a:r>
              <a:rPr lang="en-US" sz="2400" dirty="0">
                <a:effectLst>
                  <a:outerShdw blurRad="38100" dist="38100" dir="2700000" algn="tl">
                    <a:srgbClr val="C0C0C0"/>
                  </a:outerShdw>
                </a:effectLst>
                <a:latin typeface="Gill Sans MT" pitchFamily="34" charset="0"/>
              </a:rPr>
              <a:t> &gt; 0 </a:t>
            </a:r>
            <a:r>
              <a:rPr lang="en-US" sz="2000" dirty="0">
                <a:effectLst>
                  <a:outerShdw blurRad="38100" dist="38100" dir="2700000" algn="tl">
                    <a:srgbClr val="C0C0C0"/>
                  </a:outerShdw>
                </a:effectLst>
                <a:latin typeface="Gill Sans MT" pitchFamily="34" charset="0"/>
              </a:rPr>
              <a:t>is net payables by node i from node j</a:t>
            </a:r>
          </a:p>
          <a:p>
            <a:pPr>
              <a:defRPr/>
            </a:pPr>
            <a:r>
              <a:rPr lang="en-US" sz="2400" i="1" dirty="0" err="1">
                <a:effectLst>
                  <a:outerShdw blurRad="38100" dist="38100" dir="2700000" algn="tl">
                    <a:srgbClr val="C0C0C0"/>
                  </a:outerShdw>
                </a:effectLst>
                <a:latin typeface="Gill Sans MT" pitchFamily="34" charset="0"/>
              </a:rPr>
              <a:t>m</a:t>
            </a:r>
            <a:r>
              <a:rPr lang="en-US" sz="2400" baseline="-25000" dirty="0" err="1">
                <a:effectLst>
                  <a:outerShdw blurRad="38100" dist="38100" dir="2700000" algn="tl">
                    <a:srgbClr val="C0C0C0"/>
                  </a:outerShdw>
                </a:effectLst>
                <a:latin typeface="Gill Sans MT" pitchFamily="34" charset="0"/>
              </a:rPr>
              <a:t>ji</a:t>
            </a:r>
            <a:r>
              <a:rPr lang="en-US" sz="2400" dirty="0">
                <a:effectLst>
                  <a:outerShdw blurRad="38100" dist="38100" dir="2700000" algn="tl">
                    <a:srgbClr val="C0C0C0"/>
                  </a:outerShdw>
                </a:effectLst>
                <a:latin typeface="Gill Sans MT" pitchFamily="34" charset="0"/>
              </a:rPr>
              <a:t> = </a:t>
            </a:r>
            <a:r>
              <a:rPr lang="en-US" dirty="0">
                <a:effectLst>
                  <a:outerShdw blurRad="38100" dist="38100" dir="2700000" algn="tl">
                    <a:srgbClr val="C0C0C0"/>
                  </a:outerShdw>
                </a:effectLst>
              </a:rPr>
              <a:t>–</a:t>
            </a:r>
            <a:r>
              <a:rPr lang="en-US" sz="2400" dirty="0">
                <a:effectLst>
                  <a:outerShdw blurRad="38100" dist="38100" dir="2700000" algn="tl">
                    <a:srgbClr val="C0C0C0"/>
                  </a:outerShdw>
                </a:effectLst>
                <a:latin typeface="Gill Sans MT" pitchFamily="34" charset="0"/>
              </a:rPr>
              <a:t> </a:t>
            </a:r>
            <a:r>
              <a:rPr lang="en-US" sz="2400" dirty="0" err="1">
                <a:effectLst>
                  <a:outerShdw blurRad="38100" dist="38100" dir="2700000" algn="tl">
                    <a:srgbClr val="C0C0C0"/>
                  </a:outerShdw>
                </a:effectLst>
                <a:latin typeface="Gill Sans MT" pitchFamily="34" charset="0"/>
              </a:rPr>
              <a:t>m</a:t>
            </a:r>
            <a:r>
              <a:rPr lang="en-US" sz="2400" baseline="-25000" dirty="0" err="1">
                <a:effectLst>
                  <a:outerShdw blurRad="38100" dist="38100" dir="2700000" algn="tl">
                    <a:srgbClr val="C0C0C0"/>
                  </a:outerShdw>
                </a:effectLst>
                <a:latin typeface="Gill Sans MT" pitchFamily="34" charset="0"/>
              </a:rPr>
              <a:t>ij</a:t>
            </a:r>
            <a:r>
              <a:rPr lang="en-US" sz="2400" dirty="0">
                <a:effectLst>
                  <a:outerShdw blurRad="38100" dist="38100" dir="2700000" algn="tl">
                    <a:srgbClr val="C0C0C0"/>
                  </a:outerShdw>
                </a:effectLst>
                <a:latin typeface="Gill Sans MT" pitchFamily="34" charset="0"/>
              </a:rPr>
              <a:t> </a:t>
            </a:r>
            <a:r>
              <a:rPr lang="en-US" sz="2000" dirty="0">
                <a:effectLst>
                  <a:outerShdw blurRad="38100" dist="38100" dir="2700000" algn="tl">
                    <a:srgbClr val="C0C0C0"/>
                  </a:outerShdw>
                </a:effectLst>
                <a:latin typeface="Gill Sans MT" pitchFamily="34" charset="0"/>
              </a:rPr>
              <a:t>is corresponding amount  by j to i</a:t>
            </a:r>
            <a:r>
              <a:rPr lang="en-US" dirty="0"/>
              <a:t> </a:t>
            </a:r>
          </a:p>
          <a:p>
            <a:pPr>
              <a:defRPr/>
            </a:pPr>
            <a:r>
              <a:rPr lang="en-US" sz="2000" dirty="0">
                <a:effectLst>
                  <a:outerShdw blurRad="38100" dist="38100" dir="2700000" algn="tl">
                    <a:srgbClr val="C0C0C0"/>
                  </a:outerShdw>
                </a:effectLst>
                <a:latin typeface="Gill Sans MT" pitchFamily="34" charset="0"/>
              </a:rPr>
              <a:t>Considering only matrix of +</a:t>
            </a:r>
            <a:r>
              <a:rPr lang="en-US" sz="2000" dirty="0" err="1">
                <a:effectLst>
                  <a:outerShdw blurRad="38100" dist="38100" dir="2700000" algn="tl">
                    <a:srgbClr val="C0C0C0"/>
                  </a:outerShdw>
                </a:effectLst>
                <a:latin typeface="Gill Sans MT" pitchFamily="34" charset="0"/>
              </a:rPr>
              <a:t>ve</a:t>
            </a:r>
            <a:r>
              <a:rPr lang="en-US" sz="2000" dirty="0">
                <a:effectLst>
                  <a:outerShdw blurRad="38100" dist="38100" dir="2700000" algn="tl">
                    <a:srgbClr val="C0C0C0"/>
                  </a:outerShdw>
                </a:effectLst>
                <a:latin typeface="Gill Sans MT" pitchFamily="34" charset="0"/>
              </a:rPr>
              <a:t> values, i.e., </a:t>
            </a:r>
            <a:r>
              <a:rPr lang="en-US" sz="2000" dirty="0" err="1">
                <a:effectLst>
                  <a:outerShdw blurRad="38100" dist="38100" dir="2700000" algn="tl">
                    <a:srgbClr val="C0C0C0"/>
                  </a:outerShdw>
                </a:effectLst>
                <a:latin typeface="Gill Sans MT" pitchFamily="34" charset="0"/>
              </a:rPr>
              <a:t>m+</a:t>
            </a:r>
            <a:r>
              <a:rPr lang="en-US" sz="2000" baseline="-25000" dirty="0" err="1">
                <a:effectLst>
                  <a:outerShdw blurRad="38100" dist="38100" dir="2700000" algn="tl">
                    <a:srgbClr val="C0C0C0"/>
                  </a:outerShdw>
                </a:effectLst>
                <a:latin typeface="Gill Sans MT" pitchFamily="34" charset="0"/>
              </a:rPr>
              <a:t>ij</a:t>
            </a:r>
            <a:r>
              <a:rPr lang="en-US" sz="2000" dirty="0">
                <a:effectLst>
                  <a:outerShdw blurRad="38100" dist="38100" dir="2700000" algn="tl">
                    <a:srgbClr val="C0C0C0"/>
                  </a:outerShdw>
                </a:effectLst>
                <a:latin typeface="Gill Sans MT" pitchFamily="34" charset="0"/>
              </a:rPr>
              <a:t> = </a:t>
            </a:r>
            <a:r>
              <a:rPr lang="en-US" sz="2000" dirty="0" err="1">
                <a:effectLst>
                  <a:outerShdw blurRad="38100" dist="38100" dir="2700000" algn="tl">
                    <a:srgbClr val="C0C0C0"/>
                  </a:outerShdw>
                </a:effectLst>
                <a:latin typeface="Gill Sans MT" pitchFamily="34" charset="0"/>
              </a:rPr>
              <a:t>m</a:t>
            </a:r>
            <a:r>
              <a:rPr lang="en-US" sz="2000" baseline="-25000" dirty="0" err="1">
                <a:effectLst>
                  <a:outerShdw blurRad="38100" dist="38100" dir="2700000" algn="tl">
                    <a:srgbClr val="C0C0C0"/>
                  </a:outerShdw>
                </a:effectLst>
                <a:latin typeface="Gill Sans MT" pitchFamily="34" charset="0"/>
              </a:rPr>
              <a:t>ij</a:t>
            </a:r>
            <a:r>
              <a:rPr lang="en-US" sz="2000" dirty="0">
                <a:effectLst>
                  <a:outerShdw blurRad="38100" dist="38100" dir="2700000" algn="tl">
                    <a:srgbClr val="C0C0C0"/>
                  </a:outerShdw>
                </a:effectLst>
                <a:latin typeface="Gill Sans MT" pitchFamily="34" charset="0"/>
              </a:rPr>
              <a:t> if </a:t>
            </a:r>
            <a:r>
              <a:rPr lang="en-US" sz="2000" dirty="0" err="1">
                <a:effectLst>
                  <a:outerShdw blurRad="38100" dist="38100" dir="2700000" algn="tl">
                    <a:srgbClr val="C0C0C0"/>
                  </a:outerShdw>
                </a:effectLst>
                <a:latin typeface="Gill Sans MT" pitchFamily="34" charset="0"/>
              </a:rPr>
              <a:t>m</a:t>
            </a:r>
            <a:r>
              <a:rPr lang="en-US" sz="2000" baseline="-25000" dirty="0" err="1">
                <a:effectLst>
                  <a:outerShdw blurRad="38100" dist="38100" dir="2700000" algn="tl">
                    <a:srgbClr val="C0C0C0"/>
                  </a:outerShdw>
                </a:effectLst>
                <a:latin typeface="Gill Sans MT" pitchFamily="34" charset="0"/>
              </a:rPr>
              <a:t>ij</a:t>
            </a:r>
            <a:r>
              <a:rPr lang="en-US" sz="2000" dirty="0">
                <a:effectLst>
                  <a:outerShdw blurRad="38100" dist="38100" dir="2700000" algn="tl">
                    <a:srgbClr val="C0C0C0"/>
                  </a:outerShdw>
                </a:effectLst>
                <a:latin typeface="Gill Sans MT" pitchFamily="34" charset="0"/>
              </a:rPr>
              <a:t> &gt;0, </a:t>
            </a:r>
            <a:r>
              <a:rPr lang="en-US" sz="2000" dirty="0" err="1">
                <a:effectLst>
                  <a:outerShdw blurRad="38100" dist="38100" dir="2700000" algn="tl">
                    <a:srgbClr val="C0C0C0"/>
                  </a:outerShdw>
                </a:effectLst>
                <a:latin typeface="Gill Sans MT" pitchFamily="34" charset="0"/>
              </a:rPr>
              <a:t>m</a:t>
            </a:r>
            <a:r>
              <a:rPr lang="en-US" sz="2000" baseline="-25000" dirty="0" err="1">
                <a:effectLst>
                  <a:outerShdw blurRad="38100" dist="38100" dir="2700000" algn="tl">
                    <a:srgbClr val="C0C0C0"/>
                  </a:outerShdw>
                </a:effectLst>
                <a:latin typeface="Gill Sans MT" pitchFamily="34" charset="0"/>
              </a:rPr>
              <a:t>ij</a:t>
            </a:r>
            <a:r>
              <a:rPr lang="en-US" sz="2000" dirty="0">
                <a:effectLst>
                  <a:outerShdw blurRad="38100" dist="38100" dir="2700000" algn="tl">
                    <a:srgbClr val="C0C0C0"/>
                  </a:outerShdw>
                </a:effectLst>
                <a:latin typeface="Gill Sans MT" pitchFamily="34" charset="0"/>
              </a:rPr>
              <a:t>= 0 otherwise</a:t>
            </a:r>
          </a:p>
          <a:p>
            <a:pPr>
              <a:defRPr/>
            </a:pPr>
            <a:r>
              <a:rPr lang="en-US" sz="2000" dirty="0">
                <a:effectLst>
                  <a:outerShdw blurRad="38100" dist="38100" dir="2700000" algn="tl">
                    <a:srgbClr val="C0C0C0"/>
                  </a:outerShdw>
                </a:effectLst>
                <a:latin typeface="Gill Sans MT" pitchFamily="34" charset="0"/>
              </a:rPr>
              <a:t>we obtain the weighted adjacency matrix for the directed network</a:t>
            </a:r>
          </a:p>
        </p:txBody>
      </p:sp>
      <p:sp>
        <p:nvSpPr>
          <p:cNvPr id="16395" name="Text Box 11"/>
          <p:cNvSpPr txBox="1">
            <a:spLocks noChangeArrowheads="1"/>
          </p:cNvSpPr>
          <p:nvPr/>
        </p:nvSpPr>
        <p:spPr bwMode="auto">
          <a:xfrm>
            <a:off x="1431925" y="4724400"/>
            <a:ext cx="4095750" cy="2014538"/>
          </a:xfrm>
          <a:prstGeom prst="rect">
            <a:avLst/>
          </a:prstGeom>
          <a:noFill/>
          <a:ln>
            <a:noFill/>
          </a:ln>
          <a:effectLst/>
          <a:extLst/>
        </p:spPr>
        <p:txBody>
          <a:bodyPr wrap="none">
            <a:spAutoFit/>
          </a:bodyPr>
          <a:lstStyle/>
          <a:p>
            <a:pPr>
              <a:defRPr/>
            </a:pPr>
            <a:r>
              <a:rPr lang="en-US">
                <a:effectLst>
                  <a:outerShdw blurRad="38100" dist="38100" dir="2700000" algn="tl">
                    <a:srgbClr val="C0C0C0"/>
                  </a:outerShdw>
                </a:effectLst>
                <a:latin typeface="Gill Sans MT" pitchFamily="34" charset="0"/>
              </a:rPr>
              <a:t>0    1.49   11.71   10.49     4.54     9.42 …</a:t>
            </a:r>
          </a:p>
          <a:p>
            <a:pPr>
              <a:defRPr/>
            </a:pPr>
            <a:r>
              <a:rPr lang="en-US">
                <a:effectLst>
                  <a:outerShdw blurRad="38100" dist="38100" dir="2700000" algn="tl">
                    <a:srgbClr val="C0C0C0"/>
                  </a:outerShdw>
                </a:effectLst>
                <a:latin typeface="Gill Sans MT" pitchFamily="34" charset="0"/>
              </a:rPr>
              <a:t>0         0    2.08     1.86     3.67     8.40 …</a:t>
            </a:r>
          </a:p>
          <a:p>
            <a:pPr>
              <a:defRPr/>
            </a:pPr>
            <a:r>
              <a:rPr lang="en-US">
                <a:effectLst>
                  <a:outerShdw blurRad="38100" dist="38100" dir="2700000" algn="tl">
                    <a:srgbClr val="C0C0C0"/>
                  </a:outerShdw>
                </a:effectLst>
                <a:latin typeface="Gill Sans MT" pitchFamily="34" charset="0"/>
              </a:rPr>
              <a:t>0         0         0         0         0     0.30 …</a:t>
            </a:r>
          </a:p>
          <a:p>
            <a:pPr>
              <a:defRPr/>
            </a:pPr>
            <a:r>
              <a:rPr lang="en-US">
                <a:effectLst>
                  <a:outerShdw blurRad="38100" dist="38100" dir="2700000" algn="tl">
                    <a:srgbClr val="C0C0C0"/>
                  </a:outerShdw>
                </a:effectLst>
                <a:latin typeface="Gill Sans MT" pitchFamily="34" charset="0"/>
              </a:rPr>
              <a:t>0         0    0.27          0         0     0.49 …</a:t>
            </a:r>
          </a:p>
          <a:p>
            <a:pPr>
              <a:defRPr/>
            </a:pPr>
            <a:r>
              <a:rPr lang="en-US">
                <a:effectLst>
                  <a:outerShdw blurRad="38100" dist="38100" dir="2700000" algn="tl">
                    <a:srgbClr val="C0C0C0"/>
                  </a:outerShdw>
                </a:effectLst>
                <a:latin typeface="Gill Sans MT" pitchFamily="34" charset="0"/>
              </a:rPr>
              <a:t>0         0    2.84     2.44          0     2.40 …</a:t>
            </a:r>
          </a:p>
          <a:p>
            <a:pPr>
              <a:defRPr/>
            </a:pPr>
            <a:r>
              <a:rPr lang="en-US">
                <a:effectLst>
                  <a:outerShdw blurRad="38100" dist="38100" dir="2700000" algn="tl">
                    <a:srgbClr val="C0C0C0"/>
                  </a:outerShdw>
                </a:effectLst>
                <a:latin typeface="Gill Sans MT" pitchFamily="34" charset="0"/>
              </a:rPr>
              <a:t>0         0         0         0          0         0 …</a:t>
            </a:r>
          </a:p>
          <a:p>
            <a:pPr>
              <a:defRPr/>
            </a:pPr>
            <a:r>
              <a:rPr lang="en-US">
                <a:effectLst>
                  <a:outerShdw blurRad="38100" dist="38100" dir="2700000" algn="tl">
                    <a:srgbClr val="C0C0C0"/>
                  </a:outerShdw>
                </a:effectLst>
                <a:latin typeface="Gill Sans MT" pitchFamily="34" charset="0"/>
              </a:rPr>
              <a:t>…       …      …        …        …      … …</a:t>
            </a:r>
          </a:p>
        </p:txBody>
      </p:sp>
      <p:sp>
        <p:nvSpPr>
          <p:cNvPr id="16396" name="Text Box 12"/>
          <p:cNvSpPr txBox="1">
            <a:spLocks noChangeArrowheads="1"/>
          </p:cNvSpPr>
          <p:nvPr/>
        </p:nvSpPr>
        <p:spPr bwMode="auto">
          <a:xfrm>
            <a:off x="457200" y="5638800"/>
            <a:ext cx="7254875" cy="457200"/>
          </a:xfrm>
          <a:prstGeom prst="rect">
            <a:avLst/>
          </a:prstGeom>
          <a:noFill/>
          <a:ln>
            <a:noFill/>
          </a:ln>
          <a:effectLst/>
          <a:extLst/>
        </p:spPr>
        <p:txBody>
          <a:bodyPr>
            <a:spAutoFit/>
          </a:bodyPr>
          <a:lstStyle/>
          <a:p>
            <a:pPr>
              <a:defRPr/>
            </a:pPr>
            <a:r>
              <a:rPr lang="en-US" sz="2400" dirty="0">
                <a:effectLst>
                  <a:outerShdw blurRad="38100" dist="38100" dir="2700000" algn="tl">
                    <a:srgbClr val="C0C0C0"/>
                  </a:outerShdw>
                </a:effectLst>
                <a:latin typeface="Gill Sans MT" pitchFamily="34" charset="0"/>
              </a:rPr>
              <a:t>M+ =</a:t>
            </a:r>
          </a:p>
        </p:txBody>
      </p:sp>
      <p:sp>
        <p:nvSpPr>
          <p:cNvPr id="31754" name="Line 14"/>
          <p:cNvSpPr>
            <a:spLocks noChangeShapeType="1"/>
          </p:cNvSpPr>
          <p:nvPr/>
        </p:nvSpPr>
        <p:spPr bwMode="auto">
          <a:xfrm>
            <a:off x="1295400" y="4800600"/>
            <a:ext cx="0" cy="1828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1755" name="Line 15"/>
          <p:cNvSpPr>
            <a:spLocks noChangeShapeType="1"/>
          </p:cNvSpPr>
          <p:nvPr/>
        </p:nvSpPr>
        <p:spPr bwMode="auto">
          <a:xfrm>
            <a:off x="5638800" y="4724400"/>
            <a:ext cx="0" cy="1981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6400" name="Rectangle 16"/>
          <p:cNvSpPr>
            <a:spLocks noChangeArrowheads="1"/>
          </p:cNvSpPr>
          <p:nvPr/>
        </p:nvSpPr>
        <p:spPr bwMode="auto">
          <a:xfrm>
            <a:off x="6172200" y="4724400"/>
            <a:ext cx="2590800" cy="1938992"/>
          </a:xfrm>
          <a:prstGeom prst="rect">
            <a:avLst/>
          </a:prstGeom>
          <a:noFill/>
          <a:ln>
            <a:noFill/>
          </a:ln>
          <a:effectLst/>
          <a:extLst/>
        </p:spPr>
        <p:txBody>
          <a:bodyPr>
            <a:spAutoFit/>
          </a:bodyPr>
          <a:lstStyle/>
          <a:p>
            <a:pPr>
              <a:defRPr/>
            </a:pPr>
            <a:r>
              <a:rPr lang="en-US" sz="2000" dirty="0">
                <a:effectLst>
                  <a:outerShdw blurRad="38100" dist="38100" dir="2700000" algn="tl">
                    <a:srgbClr val="C0C0C0"/>
                  </a:outerShdw>
                </a:effectLst>
                <a:latin typeface="Gill Sans MT" pitchFamily="34" charset="0"/>
              </a:rPr>
              <a:t>links point from the </a:t>
            </a:r>
            <a:r>
              <a:rPr lang="en-US" sz="2000" dirty="0" smtClean="0">
                <a:effectLst>
                  <a:outerShdw blurRad="38100" dist="38100" dir="2700000" algn="tl">
                    <a:srgbClr val="C0C0C0"/>
                  </a:outerShdw>
                </a:effectLst>
                <a:latin typeface="Gill Sans MT" pitchFamily="34" charset="0"/>
              </a:rPr>
              <a:t> </a:t>
            </a:r>
            <a:r>
              <a:rPr lang="en-US" sz="2000" dirty="0">
                <a:effectLst>
                  <a:outerShdw blurRad="38100" dist="38100" dir="2700000" algn="tl">
                    <a:srgbClr val="C0C0C0"/>
                  </a:outerShdw>
                </a:effectLst>
                <a:latin typeface="Gill Sans MT" pitchFamily="34" charset="0"/>
              </a:rPr>
              <a:t>net </a:t>
            </a:r>
            <a:r>
              <a:rPr lang="en-US" sz="2000" dirty="0" smtClean="0">
                <a:effectLst>
                  <a:outerShdw blurRad="38100" dist="38100" dir="2700000" algn="tl">
                    <a:srgbClr val="C0C0C0"/>
                  </a:outerShdw>
                </a:effectLst>
                <a:latin typeface="Gill Sans MT" pitchFamily="34" charset="0"/>
              </a:rPr>
              <a:t> borrower or net protection seller in derivatives </a:t>
            </a:r>
            <a:r>
              <a:rPr lang="en-US" sz="2000" dirty="0">
                <a:effectLst>
                  <a:outerShdw blurRad="38100" dist="38100" dir="2700000" algn="tl">
                    <a:srgbClr val="C0C0C0"/>
                  </a:outerShdw>
                </a:effectLst>
                <a:latin typeface="Gill Sans MT" pitchFamily="34" charset="0"/>
              </a:rPr>
              <a:t>to the net buyer (the direction of contagion)</a:t>
            </a:r>
          </a:p>
        </p:txBody>
      </p:sp>
    </p:spTree>
  </p:cSld>
  <p:clrMapOvr>
    <a:masterClrMapping/>
  </p:clrMapOvr>
  <p:transition advTm="10000"/>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sz="3600" dirty="0" smtClean="0"/>
              <a:t>Contagion and Stability of Matrix Θ’ : Impact of </a:t>
            </a:r>
            <a:r>
              <a:rPr lang="en-GB" sz="3600" i="1" dirty="0" err="1" smtClean="0"/>
              <a:t>i</a:t>
            </a:r>
            <a:r>
              <a:rPr lang="en-GB" sz="3600" dirty="0" smtClean="0"/>
              <a:t> on </a:t>
            </a:r>
            <a:r>
              <a:rPr lang="en-GB" sz="3600" i="1" dirty="0" smtClean="0"/>
              <a:t>j</a:t>
            </a:r>
            <a:r>
              <a:rPr lang="en-GB" sz="3600" dirty="0" smtClean="0"/>
              <a:t> relative to </a:t>
            </a:r>
            <a:r>
              <a:rPr lang="en-GB" sz="3600" i="1" dirty="0" smtClean="0"/>
              <a:t>j</a:t>
            </a:r>
            <a:r>
              <a:rPr lang="en-GB" sz="3600" dirty="0" smtClean="0"/>
              <a:t>’s capital    </a:t>
            </a:r>
          </a:p>
        </p:txBody>
      </p:sp>
      <p:sp>
        <p:nvSpPr>
          <p:cNvPr id="3" name="Content Placeholder 2"/>
          <p:cNvSpPr>
            <a:spLocks noGrp="1"/>
          </p:cNvSpPr>
          <p:nvPr>
            <p:ph idx="1"/>
          </p:nvPr>
        </p:nvSpPr>
        <p:spPr/>
        <p:txBody>
          <a:bodyPr/>
          <a:lstStyle/>
          <a:p>
            <a:pPr marL="0" indent="0">
              <a:spcAft>
                <a:spcPts val="0"/>
              </a:spcAft>
              <a:buFontTx/>
              <a:buNone/>
              <a:defRPr/>
            </a:pPr>
            <a:r>
              <a:rPr lang="en-GB" dirty="0" smtClean="0">
                <a:latin typeface="Times New Roman"/>
                <a:ea typeface="Times New Roman"/>
                <a:cs typeface="Times New Roman"/>
              </a:rPr>
              <a:t> </a:t>
            </a:r>
            <a:endParaRPr lang="en-GB" sz="2400" dirty="0" smtClean="0">
              <a:latin typeface="Calibri"/>
              <a:ea typeface="Times New Roman"/>
              <a:cs typeface="Times New Roman"/>
            </a:endParaRPr>
          </a:p>
          <a:p>
            <a:pPr>
              <a:defRPr/>
            </a:pPr>
            <a:endParaRPr lang="en-GB" dirty="0"/>
          </a:p>
        </p:txBody>
      </p:sp>
      <p:pic>
        <p:nvPicPr>
          <p:cNvPr id="3277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447800"/>
            <a:ext cx="83058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10000"/>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154" name="Rectangle 10"/>
              <p:cNvSpPr>
                <a:spLocks noChangeArrowheads="1"/>
              </p:cNvSpPr>
              <p:nvPr/>
            </p:nvSpPr>
            <p:spPr bwMode="auto">
              <a:xfrm>
                <a:off x="381000" y="4455091"/>
                <a:ext cx="8153400" cy="2246769"/>
              </a:xfrm>
              <a:prstGeom prst="rect">
                <a:avLst/>
              </a:prstGeom>
              <a:noFill/>
              <a:ln>
                <a:noFill/>
              </a:ln>
              <a:effectLst/>
              <a:extLst/>
            </p:spPr>
            <p:txBody>
              <a:bodyPr anchor="ctr">
                <a:spAutoFit/>
              </a:bodyPr>
              <a:lstStyle/>
              <a:p>
                <a:pPr>
                  <a:defRPr/>
                </a:pPr>
                <a:r>
                  <a:rPr lang="en-US" sz="2000" dirty="0">
                    <a:effectLst>
                      <a:outerShdw blurRad="38100" dist="38100" dir="2700000" algn="tl">
                        <a:srgbClr val="C0C0C0"/>
                      </a:outerShdw>
                    </a:effectLst>
                    <a:latin typeface="Gill Sans MT" pitchFamily="34" charset="0"/>
                  </a:rPr>
                  <a:t>The vector v</a:t>
                </a:r>
                <a:r>
                  <a:rPr lang="en-US" sz="2000" b="1" dirty="0">
                    <a:effectLst>
                      <a:outerShdw blurRad="38100" dist="38100" dir="2700000" algn="tl">
                        <a:srgbClr val="C0C0C0"/>
                      </a:outerShdw>
                    </a:effectLst>
                    <a:latin typeface="Gill Sans MT" pitchFamily="34" charset="0"/>
                  </a:rPr>
                  <a:t>, </a:t>
                </a:r>
                <a:r>
                  <a:rPr lang="en-US" sz="2000" dirty="0">
                    <a:effectLst>
                      <a:outerShdw blurRad="38100" dist="38100" dir="2700000" algn="tl">
                        <a:srgbClr val="C0C0C0"/>
                      </a:outerShdw>
                    </a:effectLst>
                    <a:latin typeface="Gill Sans MT" pitchFamily="34" charset="0"/>
                  </a:rPr>
                  <a:t>containing centrality values of all nodes is obtained by solving the eigenvalue </a:t>
                </a:r>
                <a:r>
                  <a:rPr lang="en-US" sz="2000" dirty="0" smtClean="0">
                    <a:effectLst>
                      <a:outerShdw blurRad="38100" dist="38100" dir="2700000" algn="tl">
                        <a:srgbClr val="C0C0C0"/>
                      </a:outerShdw>
                    </a:effectLst>
                    <a:latin typeface="Gill Sans MT" pitchFamily="34" charset="0"/>
                  </a:rPr>
                  <a:t>equation </a:t>
                </a:r>
                <a:r>
                  <a:rPr lang="en-GB" sz="2000" dirty="0"/>
                  <a:t>Θ</a:t>
                </a:r>
                <a:r>
                  <a:rPr lang="en-GB" sz="2000" b="1" dirty="0" smtClean="0"/>
                  <a:t> </a:t>
                </a:r>
                <a:r>
                  <a:rPr lang="en-GB" sz="2000" b="1" dirty="0"/>
                  <a:t>v</a:t>
                </a:r>
                <a:r>
                  <a:rPr lang="en-GB" sz="2000" dirty="0"/>
                  <a:t> </a:t>
                </a:r>
                <a:r>
                  <a:rPr lang="en-GB" sz="2000" b="1" dirty="0"/>
                  <a:t>= </a:t>
                </a:r>
                <a:r>
                  <a:rPr lang="en-GB" sz="2000" dirty="0" err="1"/>
                  <a:t>λ</a:t>
                </a:r>
                <a:r>
                  <a:rPr lang="en-GB" sz="2000" baseline="-25000" dirty="0" err="1"/>
                  <a:t>max</a:t>
                </a:r>
                <a:r>
                  <a:rPr lang="en-GB" sz="2000" baseline="-25000" dirty="0"/>
                  <a:t> </a:t>
                </a:r>
                <a:r>
                  <a:rPr lang="en-GB" sz="2000" b="1" dirty="0"/>
                  <a:t>v : </a:t>
                </a:r>
                <a:r>
                  <a:rPr lang="en-US" sz="2000" b="1" dirty="0" smtClean="0">
                    <a:effectLst>
                      <a:outerShdw blurRad="38100" dist="38100" dir="2700000" algn="tl">
                        <a:srgbClr val="C0C0C0"/>
                      </a:outerShdw>
                    </a:effectLst>
                    <a:latin typeface="Gill Sans MT" pitchFamily="34" charset="0"/>
                  </a:rPr>
                  <a:t>Right  Eigenvector Centrality : Systemic Risk Index</a:t>
                </a:r>
                <a:endParaRPr lang="en-GB" sz="2000" b="1" dirty="0" smtClean="0"/>
              </a:p>
              <a:p>
                <a:pPr>
                  <a:defRPr/>
                </a:pPr>
                <a:r>
                  <a:rPr lang="en-GB" sz="2000" b="1" dirty="0" smtClean="0"/>
                  <a:t>Left </a:t>
                </a:r>
                <a:r>
                  <a:rPr lang="en-GB" sz="2000" b="1" dirty="0"/>
                  <a:t>Eigenvector </a:t>
                </a:r>
                <a:r>
                  <a:rPr lang="en-GB" sz="2000" b="1" dirty="0" smtClean="0"/>
                  <a:t>centrality </a:t>
                </a:r>
                <a:r>
                  <a:rPr lang="en-US" sz="2000" dirty="0" smtClean="0">
                    <a:effectLst>
                      <a:outerShdw blurRad="38100" dist="38100" dir="2700000" algn="tl">
                        <a:srgbClr val="C0C0C0"/>
                      </a:outerShdw>
                    </a:effectLst>
                    <a:latin typeface="Gill Sans MT" pitchFamily="34" charset="0"/>
                  </a:rPr>
                  <a:t>Leads </a:t>
                </a:r>
                <a:r>
                  <a:rPr lang="en-US" sz="2000" dirty="0">
                    <a:effectLst>
                      <a:outerShdw blurRad="38100" dist="38100" dir="2700000" algn="tl">
                        <a:srgbClr val="C0C0C0"/>
                      </a:outerShdw>
                    </a:effectLst>
                    <a:latin typeface="Gill Sans MT" pitchFamily="34" charset="0"/>
                  </a:rPr>
                  <a:t>to vulnerability index </a:t>
                </a:r>
                <a:r>
                  <a:rPr lang="en-GB" sz="2000" i="1" dirty="0" smtClean="0">
                    <a:latin typeface="Cambria Math"/>
                  </a:rPr>
                  <a:t/>
                </a:r>
                <a:br>
                  <a:rPr lang="en-GB" sz="2000" i="1" dirty="0" smtClean="0">
                    <a:latin typeface="Cambria Math"/>
                  </a:rPr>
                </a:br>
                <a14:m>
                  <m:oMath xmlns:m="http://schemas.openxmlformats.org/officeDocument/2006/math">
                    <m:acc>
                      <m:accPr>
                        <m:chr m:val="̃"/>
                        <m:ctrlPr>
                          <a:rPr lang="en-GB" sz="2000" i="1">
                            <a:latin typeface="Cambria Math"/>
                          </a:rPr>
                        </m:ctrlPr>
                      </m:accPr>
                      <m:e>
                        <m:sSub>
                          <m:sSubPr>
                            <m:ctrlPr>
                              <a:rPr lang="en-GB" sz="2000" b="1" i="1">
                                <a:latin typeface="Cambria Math"/>
                              </a:rPr>
                            </m:ctrlPr>
                          </m:sSubPr>
                          <m:e>
                            <m:r>
                              <a:rPr lang="en-GB" sz="2000" b="1" i="1">
                                <a:latin typeface="Cambria Math"/>
                              </a:rPr>
                              <m:t>𝒗</m:t>
                            </m:r>
                          </m:e>
                          <m:sub/>
                        </m:sSub>
                      </m:e>
                    </m:acc>
                  </m:oMath>
                </a14:m>
                <a:r>
                  <a:rPr lang="en-GB" sz="2000" b="1" dirty="0"/>
                  <a:t> </a:t>
                </a:r>
                <a:r>
                  <a:rPr lang="en-GB" sz="2000" dirty="0"/>
                  <a:t>Θ</a:t>
                </a:r>
                <a:r>
                  <a:rPr lang="en-GB" sz="2000" baseline="30000" dirty="0" smtClean="0">
                    <a:sym typeface="Symbol"/>
                  </a:rPr>
                  <a:t> = </a:t>
                </a:r>
                <a:r>
                  <a:rPr lang="en-GB" sz="2000" dirty="0" err="1"/>
                  <a:t>λ</a:t>
                </a:r>
                <a:r>
                  <a:rPr lang="en-GB" sz="2000" baseline="-25000" dirty="0" err="1"/>
                  <a:t>max</a:t>
                </a:r>
                <a:r>
                  <a:rPr lang="en-GB" sz="2000" b="1" dirty="0"/>
                  <a:t> </a:t>
                </a:r>
                <a14:m>
                  <m:oMath xmlns:m="http://schemas.openxmlformats.org/officeDocument/2006/math">
                    <m:acc>
                      <m:accPr>
                        <m:chr m:val="̃"/>
                        <m:ctrlPr>
                          <a:rPr lang="en-GB" sz="2000" i="1">
                            <a:latin typeface="Cambria Math"/>
                          </a:rPr>
                        </m:ctrlPr>
                      </m:accPr>
                      <m:e>
                        <m:sSub>
                          <m:sSubPr>
                            <m:ctrlPr>
                              <a:rPr lang="en-GB" sz="2000" b="1" i="1">
                                <a:latin typeface="Cambria Math"/>
                              </a:rPr>
                            </m:ctrlPr>
                          </m:sSubPr>
                          <m:e>
                            <m:r>
                              <a:rPr lang="en-GB" sz="2000" b="1" i="1">
                                <a:latin typeface="Cambria Math"/>
                              </a:rPr>
                              <m:t>𝒗</m:t>
                            </m:r>
                          </m:e>
                          <m:sub/>
                        </m:sSub>
                      </m:e>
                    </m:acc>
                  </m:oMath>
                </a14:m>
                <a:r>
                  <a:rPr lang="en-GB" sz="2000" b="1" dirty="0"/>
                  <a:t> </a:t>
                </a:r>
                <a:endParaRPr lang="en-US" sz="2000" dirty="0">
                  <a:effectLst>
                    <a:outerShdw blurRad="38100" dist="38100" dir="2700000" algn="tl">
                      <a:srgbClr val="C0C0C0"/>
                    </a:outerShdw>
                  </a:effectLst>
                  <a:latin typeface="Gill Sans MT" pitchFamily="34" charset="0"/>
                </a:endParaRPr>
              </a:p>
              <a:p>
                <a:pPr>
                  <a:defRPr/>
                </a:pPr>
                <a:r>
                  <a:rPr lang="en-US" sz="2000" dirty="0" smtClean="0">
                    <a:latin typeface="Gill Sans MT" pitchFamily="34" charset="0"/>
                  </a:rPr>
                  <a:t>Positive </a:t>
                </a:r>
                <a:r>
                  <a:rPr lang="en-US" sz="2000" dirty="0">
                    <a:latin typeface="Gill Sans MT" pitchFamily="34" charset="0"/>
                  </a:rPr>
                  <a:t>values for the centralities are guaranteed by </a:t>
                </a:r>
                <a:r>
                  <a:rPr lang="en-US" sz="2000" dirty="0" err="1">
                    <a:latin typeface="Gill Sans MT" pitchFamily="34" charset="0"/>
                  </a:rPr>
                  <a:t>Perron-Frobenius</a:t>
                </a:r>
                <a:r>
                  <a:rPr lang="en-US" sz="2000" dirty="0">
                    <a:latin typeface="Gill Sans MT" pitchFamily="34" charset="0"/>
                  </a:rPr>
                  <a:t> </a:t>
                </a:r>
                <a:r>
                  <a:rPr lang="en-US" sz="2000" dirty="0" err="1">
                    <a:latin typeface="Gill Sans MT" pitchFamily="34" charset="0"/>
                  </a:rPr>
                  <a:t>thm</a:t>
                </a:r>
                <a:r>
                  <a:rPr lang="en-US" sz="2000" dirty="0">
                    <a:latin typeface="Gill Sans MT" pitchFamily="34" charset="0"/>
                  </a:rPr>
                  <a:t>: The eigenvector of the largest eigenvalue of a non-negative matrix </a:t>
                </a:r>
                <a:r>
                  <a:rPr lang="en-GB" sz="2000" dirty="0"/>
                  <a:t>Θ</a:t>
                </a:r>
                <a:r>
                  <a:rPr lang="en-GB" sz="2000" dirty="0" smtClean="0"/>
                  <a:t>’</a:t>
                </a:r>
                <a:endParaRPr lang="en-US" sz="2000" dirty="0">
                  <a:effectLst>
                    <a:outerShdw blurRad="38100" dist="38100" dir="2700000" algn="tl">
                      <a:srgbClr val="C0C0C0"/>
                    </a:outerShdw>
                  </a:effectLst>
                  <a:latin typeface="Gill Sans MT" pitchFamily="34" charset="0"/>
                </a:endParaRPr>
              </a:p>
            </p:txBody>
          </p:sp>
        </mc:Choice>
        <mc:Fallback xmlns="">
          <p:sp>
            <p:nvSpPr>
              <p:cNvPr id="6154" name="Rectangle 10"/>
              <p:cNvSpPr>
                <a:spLocks noRot="1" noChangeAspect="1" noMove="1" noResize="1" noEditPoints="1" noAdjustHandles="1" noChangeArrowheads="1" noChangeShapeType="1" noTextEdit="1"/>
              </p:cNvSpPr>
              <p:nvPr/>
            </p:nvSpPr>
            <p:spPr bwMode="auto">
              <a:xfrm>
                <a:off x="381000" y="4455091"/>
                <a:ext cx="8153400" cy="2246769"/>
              </a:xfrm>
              <a:prstGeom prst="rect">
                <a:avLst/>
              </a:prstGeom>
              <a:blipFill rotWithShape="1">
                <a:blip r:embed="rId2"/>
                <a:stretch>
                  <a:fillRect l="-898" t="-1087" b="-4620"/>
                </a:stretch>
              </a:blipFill>
              <a:ln>
                <a:noFill/>
              </a:ln>
              <a:effectLst/>
              <a:extLst/>
            </p:spPr>
            <p:txBody>
              <a:bodyPr/>
              <a:lstStyle/>
              <a:p>
                <a:r>
                  <a:rPr lang="en-GB">
                    <a:noFill/>
                  </a:rPr>
                  <a:t> </a:t>
                </a:r>
              </a:p>
            </p:txBody>
          </p:sp>
        </mc:Fallback>
      </mc:AlternateContent>
      <p:sp>
        <p:nvSpPr>
          <p:cNvPr id="6148" name="Text Box 4"/>
          <p:cNvSpPr txBox="1">
            <a:spLocks noChangeArrowheads="1"/>
          </p:cNvSpPr>
          <p:nvPr/>
        </p:nvSpPr>
        <p:spPr bwMode="auto">
          <a:xfrm>
            <a:off x="228600" y="152400"/>
            <a:ext cx="8610600" cy="641350"/>
          </a:xfrm>
          <a:prstGeom prst="rect">
            <a:avLst/>
          </a:prstGeom>
          <a:noFill/>
          <a:ln>
            <a:noFill/>
          </a:ln>
          <a:effectLst/>
          <a:extLst/>
        </p:spPr>
        <p:txBody>
          <a:bodyPr>
            <a:spAutoFit/>
          </a:bodyPr>
          <a:lstStyle/>
          <a:p>
            <a:pPr>
              <a:defRPr/>
            </a:pPr>
            <a:r>
              <a:rPr lang="en-US" sz="3600">
                <a:effectLst>
                  <a:outerShdw blurRad="38100" dist="38100" dir="2700000" algn="tl">
                    <a:srgbClr val="C0C0C0"/>
                  </a:outerShdw>
                </a:effectLst>
                <a:latin typeface="Gill Sans MT" pitchFamily="34" charset="0"/>
              </a:rPr>
              <a:t>Eigenvector Centrality</a:t>
            </a:r>
          </a:p>
        </p:txBody>
      </p:sp>
      <p:sp>
        <p:nvSpPr>
          <p:cNvPr id="6149" name="Rectangle 5"/>
          <p:cNvSpPr>
            <a:spLocks noChangeArrowheads="1"/>
          </p:cNvSpPr>
          <p:nvPr/>
        </p:nvSpPr>
        <p:spPr bwMode="auto">
          <a:xfrm>
            <a:off x="381000" y="1311275"/>
            <a:ext cx="8382000" cy="822325"/>
          </a:xfrm>
          <a:prstGeom prst="rect">
            <a:avLst/>
          </a:prstGeom>
          <a:noFill/>
          <a:ln>
            <a:noFill/>
          </a:ln>
          <a:effectLst/>
          <a:extLst/>
        </p:spPr>
        <p:txBody>
          <a:bodyPr anchor="ctr">
            <a:spAutoFit/>
          </a:bodyPr>
          <a:lstStyle/>
          <a:p>
            <a:pPr>
              <a:defRPr/>
            </a:pPr>
            <a:r>
              <a:rPr lang="en-US" sz="2400" b="1" dirty="0">
                <a:solidFill>
                  <a:srgbClr val="0000FF"/>
                </a:solidFill>
                <a:effectLst>
                  <a:outerShdw blurRad="38100" dist="38100" dir="2700000" algn="tl">
                    <a:srgbClr val="C0C0C0"/>
                  </a:outerShdw>
                </a:effectLst>
                <a:latin typeface="Gill Sans MT" pitchFamily="34" charset="0"/>
              </a:rPr>
              <a:t>Centrality</a:t>
            </a:r>
            <a:r>
              <a:rPr lang="en-US" sz="2400" dirty="0">
                <a:solidFill>
                  <a:srgbClr val="0000FF"/>
                </a:solidFill>
                <a:effectLst>
                  <a:outerShdw blurRad="38100" dist="38100" dir="2700000" algn="tl">
                    <a:srgbClr val="C0C0C0"/>
                  </a:outerShdw>
                </a:effectLst>
                <a:latin typeface="Gill Sans MT" pitchFamily="34" charset="0"/>
              </a:rPr>
              <a:t>: a measure of the relative importance of a node within a network</a:t>
            </a:r>
          </a:p>
        </p:txBody>
      </p:sp>
      <p:sp>
        <p:nvSpPr>
          <p:cNvPr id="6150" name="Rectangle 6"/>
          <p:cNvSpPr>
            <a:spLocks noChangeArrowheads="1"/>
          </p:cNvSpPr>
          <p:nvPr/>
        </p:nvSpPr>
        <p:spPr bwMode="auto">
          <a:xfrm>
            <a:off x="381000" y="2209800"/>
            <a:ext cx="8153400" cy="1371600"/>
          </a:xfrm>
          <a:prstGeom prst="rect">
            <a:avLst/>
          </a:prstGeom>
          <a:noFill/>
          <a:ln>
            <a:noFill/>
          </a:ln>
          <a:effectLst/>
          <a:extLst/>
        </p:spPr>
        <p:txBody>
          <a:bodyPr anchor="ctr">
            <a:spAutoFit/>
          </a:bodyPr>
          <a:lstStyle/>
          <a:p>
            <a:pPr>
              <a:defRPr/>
            </a:pPr>
            <a:r>
              <a:rPr lang="en-US" sz="2400" dirty="0">
                <a:effectLst>
                  <a:outerShdw blurRad="38100" dist="38100" dir="2700000" algn="tl">
                    <a:srgbClr val="C0C0C0"/>
                  </a:outerShdw>
                </a:effectLst>
                <a:latin typeface="Gill Sans MT" pitchFamily="34" charset="0"/>
              </a:rPr>
              <a:t>Eigenvector centrality</a:t>
            </a:r>
          </a:p>
          <a:p>
            <a:pPr>
              <a:defRPr/>
            </a:pPr>
            <a:r>
              <a:rPr lang="en-US" sz="2000" dirty="0">
                <a:effectLst>
                  <a:outerShdw blurRad="38100" dist="38100" dir="2700000" algn="tl">
                    <a:srgbClr val="C0C0C0"/>
                  </a:outerShdw>
                </a:effectLst>
                <a:latin typeface="Gill Sans MT" pitchFamily="34" charset="0"/>
              </a:rPr>
              <a:t>Based on the idea that the centrality v</a:t>
            </a:r>
            <a:r>
              <a:rPr lang="en-US" sz="2000" baseline="-25000" dirty="0">
                <a:effectLst>
                  <a:outerShdw blurRad="38100" dist="38100" dir="2700000" algn="tl">
                    <a:srgbClr val="C0C0C0"/>
                  </a:outerShdw>
                </a:effectLst>
                <a:latin typeface="Gill Sans MT" pitchFamily="34" charset="0"/>
              </a:rPr>
              <a:t>i</a:t>
            </a:r>
            <a:r>
              <a:rPr lang="en-US" sz="2000" dirty="0">
                <a:effectLst>
                  <a:outerShdw blurRad="38100" dist="38100" dir="2700000" algn="tl">
                    <a:srgbClr val="C0C0C0"/>
                  </a:outerShdw>
                </a:effectLst>
                <a:latin typeface="Gill Sans MT" pitchFamily="34" charset="0"/>
              </a:rPr>
              <a:t> of a node should be proportional to the sum of the centralities of the neighbors</a:t>
            </a:r>
          </a:p>
          <a:p>
            <a:pPr>
              <a:defRPr/>
            </a:pPr>
            <a:endParaRPr lang="en-US" sz="2000" dirty="0">
              <a:effectLst>
                <a:outerShdw blurRad="38100" dist="38100" dir="2700000" algn="tl">
                  <a:srgbClr val="C0C0C0"/>
                </a:outerShdw>
              </a:effectLst>
              <a:latin typeface="Gill Sans MT" pitchFamily="34" charset="0"/>
            </a:endParaRPr>
          </a:p>
        </p:txBody>
      </p:sp>
      <p:sp>
        <p:nvSpPr>
          <p:cNvPr id="6152" name="Text Box 8"/>
          <p:cNvSpPr txBox="1">
            <a:spLocks noChangeArrowheads="1"/>
          </p:cNvSpPr>
          <p:nvPr/>
        </p:nvSpPr>
        <p:spPr bwMode="auto">
          <a:xfrm>
            <a:off x="5851525" y="3565525"/>
            <a:ext cx="2378075" cy="707886"/>
          </a:xfrm>
          <a:prstGeom prst="rect">
            <a:avLst/>
          </a:prstGeom>
          <a:noFill/>
          <a:ln>
            <a:noFill/>
          </a:ln>
          <a:effectLst/>
          <a:extLst/>
        </p:spPr>
        <p:txBody>
          <a:bodyPr wrap="square">
            <a:spAutoFit/>
          </a:bodyPr>
          <a:lstStyle/>
          <a:p>
            <a:pPr>
              <a:defRPr/>
            </a:pPr>
            <a:r>
              <a:rPr lang="en-US" sz="2000" dirty="0" smtClean="0">
                <a:effectLst>
                  <a:outerShdw blurRad="38100" dist="38100" dir="2700000" algn="tl">
                    <a:srgbClr val="C0C0C0"/>
                  </a:outerShdw>
                </a:effectLst>
                <a:latin typeface="Gill Sans MT" pitchFamily="34" charset="0"/>
                <a:sym typeface="Symbol" pitchFamily="18" charset="2"/>
              </a:rPr>
              <a:t> </a:t>
            </a:r>
            <a:r>
              <a:rPr lang="en-US" sz="2000" dirty="0" smtClean="0">
                <a:effectLst>
                  <a:outerShdw blurRad="38100" dist="38100" dir="2700000" algn="tl">
                    <a:srgbClr val="C0C0C0"/>
                  </a:outerShdw>
                </a:effectLst>
                <a:latin typeface="Gill Sans MT" pitchFamily="34" charset="0"/>
              </a:rPr>
              <a:t>is maximum eigenvalue of </a:t>
            </a:r>
            <a:r>
              <a:rPr lang="en-GB" sz="2000" dirty="0"/>
              <a:t>Θ</a:t>
            </a:r>
            <a:endParaRPr lang="en-US" sz="2000" dirty="0">
              <a:effectLst>
                <a:outerShdw blurRad="38100" dist="38100" dir="2700000" algn="tl">
                  <a:srgbClr val="C0C0C0"/>
                </a:outerShdw>
              </a:effectLst>
              <a:latin typeface="Gill Sans MT" pitchFamily="34" charset="0"/>
            </a:endParaRPr>
          </a:p>
        </p:txBody>
      </p:sp>
      <p:sp>
        <p:nvSpPr>
          <p:cNvPr id="6155" name="Rectangle 11"/>
          <p:cNvSpPr>
            <a:spLocks noChangeArrowheads="1"/>
          </p:cNvSpPr>
          <p:nvPr/>
        </p:nvSpPr>
        <p:spPr bwMode="auto">
          <a:xfrm>
            <a:off x="381000" y="822325"/>
            <a:ext cx="7391400" cy="396875"/>
          </a:xfrm>
          <a:prstGeom prst="rect">
            <a:avLst/>
          </a:prstGeom>
          <a:noFill/>
          <a:ln>
            <a:noFill/>
          </a:ln>
          <a:effectLst/>
          <a:extLst/>
        </p:spPr>
        <p:txBody>
          <a:bodyPr>
            <a:spAutoFit/>
          </a:bodyPr>
          <a:lstStyle/>
          <a:p>
            <a:pPr>
              <a:spcBef>
                <a:spcPct val="50000"/>
              </a:spcBef>
              <a:defRPr/>
            </a:pPr>
            <a:r>
              <a:rPr lang="en-US" sz="2000">
                <a:effectLst>
                  <a:outerShdw blurRad="38100" dist="38100" dir="2700000" algn="tl">
                    <a:srgbClr val="C0C0C0"/>
                  </a:outerShdw>
                </a:effectLst>
                <a:latin typeface="Gill Sans MT" pitchFamily="34" charset="0"/>
              </a:rPr>
              <a:t>A variant is used in the Page Ranking algorithm used by Google</a:t>
            </a:r>
          </a:p>
        </p:txBody>
      </p:sp>
      <p:sp>
        <p:nvSpPr>
          <p:cNvPr id="3" name="Rectangle 2"/>
          <p:cNvSpPr>
            <a:spLocks noRot="1" noChangeAspect="1" noMove="1" noResize="1" noEditPoints="1" noAdjustHandles="1" noChangeArrowheads="1" noChangeShapeType="1" noTextEdit="1"/>
          </p:cNvSpPr>
          <p:nvPr/>
        </p:nvSpPr>
        <p:spPr>
          <a:xfrm>
            <a:off x="2809758" y="3505200"/>
            <a:ext cx="2533884" cy="880947"/>
          </a:xfrm>
          <a:prstGeom prst="rect">
            <a:avLst/>
          </a:prstGeom>
          <a:blipFill rotWithShape="1">
            <a:blip r:embed="rId3" cstate="print"/>
            <a:stretch>
              <a:fillRect/>
            </a:stretch>
          </a:blipFill>
        </p:spPr>
        <p:txBody>
          <a:bodyPr/>
          <a:lstStyle/>
          <a:p>
            <a:pPr>
              <a:defRPr/>
            </a:pPr>
            <a:r>
              <a:rPr lang="en-GB">
                <a:noFill/>
              </a:rPr>
              <a:t> </a:t>
            </a:r>
          </a:p>
        </p:txBody>
      </p:sp>
    </p:spTree>
  </p:cSld>
  <p:clrMapOvr>
    <a:masterClrMapping/>
  </p:clrMapOvr>
  <p:transition advTm="10000"/>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sz="3200" dirty="0"/>
              <a:t>Stability of the dynamical network </a:t>
            </a:r>
            <a:r>
              <a:rPr lang="en-GB" sz="3200" dirty="0" smtClean="0"/>
              <a:t>system : Eigen Pair (</a:t>
            </a:r>
            <a:r>
              <a:rPr lang="en-GB" sz="3200" dirty="0" err="1" smtClean="0"/>
              <a:t>λ</a:t>
            </a:r>
            <a:r>
              <a:rPr lang="en-GB" sz="3200" baseline="-25000" dirty="0" err="1" smtClean="0"/>
              <a:t>max</a:t>
            </a:r>
            <a:r>
              <a:rPr lang="en-GB" sz="3200" dirty="0" smtClean="0"/>
              <a:t>, v</a:t>
            </a:r>
            <a:r>
              <a:rPr lang="en-GB" sz="3200" b="1" dirty="0" smtClean="0"/>
              <a:t>)  </a:t>
            </a:r>
            <a:endParaRPr lang="en-GB" sz="3200" dirty="0"/>
          </a:p>
        </p:txBody>
      </p:sp>
      <p:sp>
        <p:nvSpPr>
          <p:cNvPr id="3" name="Content Placeholder 2"/>
          <p:cNvSpPr>
            <a:spLocks noGrp="1"/>
          </p:cNvSpPr>
          <p:nvPr>
            <p:ph idx="1"/>
          </p:nvPr>
        </p:nvSpPr>
        <p:spPr/>
        <p:txBody>
          <a:bodyPr/>
          <a:lstStyle/>
          <a:p>
            <a:pPr marL="0" indent="0">
              <a:buNone/>
            </a:pPr>
            <a:r>
              <a:rPr lang="en-GB" dirty="0" smtClean="0"/>
              <a:t>Dynamics </a:t>
            </a:r>
            <a:r>
              <a:rPr lang="en-GB" dirty="0"/>
              <a:t>of bank failures </a:t>
            </a:r>
            <a:r>
              <a:rPr lang="en-GB" dirty="0" smtClean="0"/>
              <a:t>given</a:t>
            </a:r>
            <a:br>
              <a:rPr lang="en-GB" dirty="0" smtClean="0"/>
            </a:br>
            <a:r>
              <a:rPr lang="en-GB" dirty="0" smtClean="0"/>
              <a:t> </a:t>
            </a:r>
            <a:r>
              <a:rPr lang="en-GB" b="1" dirty="0" err="1" smtClean="0"/>
              <a:t>U</a:t>
            </a:r>
            <a:r>
              <a:rPr lang="en-GB" baseline="-25000" dirty="0" err="1" smtClean="0"/>
              <a:t>t</a:t>
            </a:r>
            <a:r>
              <a:rPr lang="en-GB" baseline="-25000" dirty="0" smtClean="0"/>
              <a:t> </a:t>
            </a:r>
            <a:r>
              <a:rPr lang="en-GB" baseline="-25000" dirty="0"/>
              <a:t>+1</a:t>
            </a:r>
            <a:r>
              <a:rPr lang="en-GB" dirty="0"/>
              <a:t> = [</a:t>
            </a:r>
            <a:r>
              <a:rPr lang="en-GB" dirty="0">
                <a:sym typeface="Symbol" pitchFamily="18" charset="2"/>
              </a:rPr>
              <a:t></a:t>
            </a:r>
            <a:r>
              <a:rPr lang="en-GB" dirty="0"/>
              <a:t>´</a:t>
            </a:r>
            <a:r>
              <a:rPr lang="en-GB" dirty="0">
                <a:sym typeface="Symbol" pitchFamily="18" charset="2"/>
              </a:rPr>
              <a:t> + (1- </a:t>
            </a:r>
            <a:r>
              <a:rPr lang="en-GB" dirty="0">
                <a:sym typeface="Symbol"/>
              </a:rPr>
              <a:t>)</a:t>
            </a:r>
            <a:r>
              <a:rPr lang="en-GB" dirty="0">
                <a:sym typeface="Symbol" pitchFamily="18" charset="2"/>
              </a:rPr>
              <a:t>I] </a:t>
            </a:r>
            <a:r>
              <a:rPr lang="en-GB" b="1" dirty="0" err="1"/>
              <a:t>U</a:t>
            </a:r>
            <a:r>
              <a:rPr lang="en-GB" b="1" baseline="-25000" dirty="0" err="1"/>
              <a:t>t</a:t>
            </a:r>
            <a:r>
              <a:rPr lang="en-GB" b="1" baseline="-25000" dirty="0"/>
              <a:t> </a:t>
            </a:r>
            <a:r>
              <a:rPr lang="en-GB" b="1" dirty="0"/>
              <a:t> = S </a:t>
            </a:r>
            <a:r>
              <a:rPr lang="en-GB" b="1" dirty="0" err="1"/>
              <a:t>U</a:t>
            </a:r>
            <a:r>
              <a:rPr lang="en-GB" b="1" baseline="-25000" dirty="0" err="1"/>
              <a:t>t</a:t>
            </a:r>
            <a:r>
              <a:rPr lang="en-GB" dirty="0"/>
              <a:t> </a:t>
            </a:r>
            <a:r>
              <a:rPr lang="en-GB" dirty="0">
                <a:latin typeface="Times New Roman" pitchFamily="18" charset="0"/>
                <a:cs typeface="Times New Roman" pitchFamily="18" charset="0"/>
                <a:sym typeface="Symbol" pitchFamily="18" charset="2"/>
              </a:rPr>
              <a:t>(10)   </a:t>
            </a:r>
            <a:r>
              <a:rPr lang="en-GB" dirty="0">
                <a:sym typeface="Symbol" pitchFamily="18" charset="2"/>
              </a:rPr>
              <a:t/>
            </a:r>
            <a:br>
              <a:rPr lang="en-GB" dirty="0">
                <a:sym typeface="Symbol" pitchFamily="18" charset="2"/>
              </a:rPr>
            </a:br>
            <a:endParaRPr lang="en-GB" dirty="0" smtClean="0">
              <a:sym typeface="Symbol" pitchFamily="18" charset="2"/>
            </a:endParaRPr>
          </a:p>
          <a:p>
            <a:pPr marL="0" indent="0">
              <a:buNone/>
            </a:pPr>
            <a:r>
              <a:rPr lang="en-GB" dirty="0" smtClean="0">
                <a:sym typeface="Symbol" pitchFamily="18" charset="2"/>
              </a:rPr>
              <a:t>I </a:t>
            </a:r>
            <a:r>
              <a:rPr lang="en-GB" dirty="0">
                <a:sym typeface="Symbol" pitchFamily="18" charset="2"/>
              </a:rPr>
              <a:t>is identity matrix and </a:t>
            </a:r>
            <a:r>
              <a:rPr lang="en-GB" dirty="0">
                <a:sym typeface="Symbol"/>
              </a:rPr>
              <a:t> is the % buffer</a:t>
            </a:r>
          </a:p>
          <a:p>
            <a:r>
              <a:rPr lang="en-GB" b="1" dirty="0" smtClean="0"/>
              <a:t>U</a:t>
            </a:r>
            <a:r>
              <a:rPr lang="en-GB" b="1" baseline="-25000" dirty="0" smtClean="0"/>
              <a:t>0 </a:t>
            </a:r>
            <a:r>
              <a:rPr lang="en-GB" b="1" dirty="0" smtClean="0"/>
              <a:t> </a:t>
            </a:r>
            <a:r>
              <a:rPr lang="en-GB" dirty="0"/>
              <a:t>with elements (u</a:t>
            </a:r>
            <a:r>
              <a:rPr lang="en-GB" baseline="-25000" dirty="0"/>
              <a:t>1t </a:t>
            </a:r>
            <a:r>
              <a:rPr lang="en-GB" dirty="0"/>
              <a:t>, u</a:t>
            </a:r>
            <a:r>
              <a:rPr lang="en-GB" baseline="-25000" dirty="0"/>
              <a:t>2t</a:t>
            </a:r>
            <a:r>
              <a:rPr lang="en-GB" dirty="0"/>
              <a:t>, ..... </a:t>
            </a:r>
            <a:r>
              <a:rPr lang="en-GB" dirty="0" err="1"/>
              <a:t>u</a:t>
            </a:r>
            <a:r>
              <a:rPr lang="en-GB" baseline="-25000" dirty="0" err="1"/>
              <a:t>nt</a:t>
            </a:r>
            <a:r>
              <a:rPr lang="en-GB" dirty="0"/>
              <a:t>) = (1,0,......0) to indicate the trigger bank that fails at initial date, t=0, is bank 1 and the non-failed banks assume </a:t>
            </a:r>
            <a:r>
              <a:rPr lang="en-GB" dirty="0" smtClean="0"/>
              <a:t>0’s</a:t>
            </a:r>
            <a:endParaRPr lang="en-GB" dirty="0">
              <a:solidFill>
                <a:srgbClr val="FF0000"/>
              </a:solidFill>
              <a:latin typeface="Symbol"/>
              <a:ea typeface="Times New Roman"/>
              <a:cs typeface="Times New Roman"/>
            </a:endParaRPr>
          </a:p>
          <a:p>
            <a:pPr marL="0" indent="0">
              <a:buNone/>
            </a:pPr>
            <a:endParaRPr lang="en-GB" dirty="0" smtClean="0">
              <a:solidFill>
                <a:srgbClr val="FF0000"/>
              </a:solidFill>
              <a:latin typeface="Symbol"/>
              <a:ea typeface="Times New Roman"/>
              <a:cs typeface="Times New Roman"/>
            </a:endParaRPr>
          </a:p>
          <a:p>
            <a:pPr marL="0" indent="0">
              <a:buNone/>
            </a:pPr>
            <a:endParaRPr lang="en-GB" dirty="0">
              <a:solidFill>
                <a:srgbClr val="FF0000"/>
              </a:solidFill>
              <a:latin typeface="Symbol"/>
              <a:ea typeface="Times New Roman"/>
              <a:cs typeface="Times New Roman"/>
            </a:endParaRPr>
          </a:p>
          <a:p>
            <a:endParaRPr lang="en-GB" dirty="0"/>
          </a:p>
        </p:txBody>
      </p:sp>
      <p:sp>
        <p:nvSpPr>
          <p:cNvPr id="4" name="Text Box 8"/>
          <p:cNvSpPr txBox="1">
            <a:spLocks noChangeArrowheads="1"/>
          </p:cNvSpPr>
          <p:nvPr/>
        </p:nvSpPr>
        <p:spPr bwMode="auto">
          <a:xfrm>
            <a:off x="6461125" y="609600"/>
            <a:ext cx="2378075" cy="707886"/>
          </a:xfrm>
          <a:prstGeom prst="rect">
            <a:avLst/>
          </a:prstGeom>
          <a:noFill/>
          <a:ln>
            <a:noFill/>
          </a:ln>
          <a:effectLst/>
          <a:extLst/>
        </p:spPr>
        <p:txBody>
          <a:bodyPr wrap="square">
            <a:spAutoFit/>
          </a:bodyPr>
          <a:lstStyle/>
          <a:p>
            <a:pPr>
              <a:defRPr/>
            </a:pPr>
            <a:r>
              <a:rPr lang="en-GB" sz="2000" dirty="0" smtClean="0"/>
              <a:t> </a:t>
            </a:r>
            <a:r>
              <a:rPr lang="en-GB" sz="2000" dirty="0" err="1"/>
              <a:t>λ</a:t>
            </a:r>
            <a:r>
              <a:rPr lang="en-GB" sz="2000" baseline="-25000" dirty="0" err="1"/>
              <a:t>max</a:t>
            </a:r>
            <a:r>
              <a:rPr lang="en-US" sz="2000" dirty="0" smtClean="0">
                <a:effectLst>
                  <a:outerShdw blurRad="38100" dist="38100" dir="2700000" algn="tl">
                    <a:srgbClr val="C0C0C0"/>
                  </a:outerShdw>
                </a:effectLst>
                <a:latin typeface="Gill Sans MT" pitchFamily="34" charset="0"/>
                <a:sym typeface="Symbol" pitchFamily="18" charset="2"/>
              </a:rPr>
              <a:t>  </a:t>
            </a:r>
            <a:r>
              <a:rPr lang="en-US" sz="2000" dirty="0" smtClean="0">
                <a:effectLst>
                  <a:outerShdw blurRad="38100" dist="38100" dir="2700000" algn="tl">
                    <a:srgbClr val="C0C0C0"/>
                  </a:outerShdw>
                </a:effectLst>
                <a:latin typeface="Gill Sans MT" pitchFamily="34" charset="0"/>
              </a:rPr>
              <a:t>is maximum eigenvalue of </a:t>
            </a:r>
            <a:r>
              <a:rPr lang="en-GB" sz="2000" dirty="0"/>
              <a:t>Θ</a:t>
            </a:r>
            <a:endParaRPr lang="en-US" sz="2000" dirty="0">
              <a:effectLst>
                <a:outerShdw blurRad="38100" dist="38100" dir="2700000" algn="tl">
                  <a:srgbClr val="C0C0C0"/>
                </a:outerShdw>
              </a:effectLst>
              <a:latin typeface="Gill Sans MT" pitchFamily="34" charset="0"/>
            </a:endParaRPr>
          </a:p>
        </p:txBody>
      </p:sp>
    </p:spTree>
    <p:extLst>
      <p:ext uri="{BB962C8B-B14F-4D97-AF65-F5344CB8AC3E}">
        <p14:creationId xmlns:p14="http://schemas.microsoft.com/office/powerpoint/2010/main" val="3080700143"/>
      </p:ext>
    </p:extLst>
  </p:cSld>
  <p:clrMapOvr>
    <a:masterClrMapping/>
  </p:clrMapOvr>
  <p:transition advTm="1000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latin typeface="Times New Roman" pitchFamily="18" charset="0"/>
                <a:ea typeface="Times New Roman"/>
                <a:cs typeface="Times New Roman" pitchFamily="18" charset="0"/>
              </a:rPr>
              <a:t>Stability Condition </a:t>
            </a:r>
            <a:r>
              <a:rPr lang="en-GB" dirty="0" err="1" smtClean="0">
                <a:solidFill>
                  <a:srgbClr val="FF0000"/>
                </a:solidFill>
                <a:latin typeface="Symbol"/>
                <a:ea typeface="Times New Roman"/>
                <a:cs typeface="Times New Roman"/>
              </a:rPr>
              <a:t>l</a:t>
            </a:r>
            <a:r>
              <a:rPr lang="en-GB" baseline="-25000" dirty="0" err="1" smtClean="0">
                <a:solidFill>
                  <a:srgbClr val="FF0000"/>
                </a:solidFill>
                <a:latin typeface="Times New Roman"/>
                <a:ea typeface="Times New Roman"/>
              </a:rPr>
              <a:t>max</a:t>
            </a:r>
            <a:r>
              <a:rPr lang="en-GB" dirty="0" smtClean="0">
                <a:solidFill>
                  <a:srgbClr val="FF0000"/>
                </a:solidFill>
                <a:latin typeface="Times New Roman"/>
                <a:ea typeface="Times New Roman"/>
              </a:rPr>
              <a:t>(</a:t>
            </a:r>
            <a:r>
              <a:rPr lang="en-GB" b="1" dirty="0" smtClean="0">
                <a:solidFill>
                  <a:srgbClr val="FF0000"/>
                </a:solidFill>
                <a:latin typeface="Symbol"/>
                <a:ea typeface="Times New Roman"/>
                <a:cs typeface="Times New Roman"/>
              </a:rPr>
              <a:t>Q</a:t>
            </a:r>
            <a:r>
              <a:rPr lang="en-GB" dirty="0">
                <a:solidFill>
                  <a:srgbClr val="FF0000"/>
                </a:solidFill>
                <a:latin typeface="Times New Roman"/>
                <a:ea typeface="Times New Roman"/>
              </a:rPr>
              <a:t>´)</a:t>
            </a:r>
            <a:r>
              <a:rPr lang="en-GB" baseline="-25000" dirty="0">
                <a:solidFill>
                  <a:srgbClr val="FF0000"/>
                </a:solidFill>
                <a:latin typeface="Times New Roman"/>
                <a:ea typeface="Times New Roman"/>
              </a:rPr>
              <a:t> </a:t>
            </a:r>
            <a:r>
              <a:rPr lang="en-GB" dirty="0">
                <a:solidFill>
                  <a:srgbClr val="FF0000"/>
                </a:solidFill>
                <a:latin typeface="Times New Roman"/>
                <a:ea typeface="Times New Roman"/>
              </a:rPr>
              <a:t> &lt;  </a:t>
            </a:r>
            <a:r>
              <a:rPr lang="en-GB" dirty="0">
                <a:solidFill>
                  <a:srgbClr val="FF0000"/>
                </a:solidFill>
                <a:latin typeface="Symbol"/>
                <a:ea typeface="Times New Roman"/>
                <a:cs typeface="Times New Roman"/>
              </a:rPr>
              <a:t>r</a:t>
            </a:r>
            <a:r>
              <a:rPr lang="en-GB" dirty="0">
                <a:solidFill>
                  <a:srgbClr val="FF0000"/>
                </a:solidFill>
              </a:rPr>
              <a:t/>
            </a:r>
            <a:br>
              <a:rPr lang="en-GB" dirty="0">
                <a:solidFill>
                  <a:srgbClr val="FF0000"/>
                </a:solidFill>
              </a:rPr>
            </a:br>
            <a:r>
              <a:rPr lang="en-GB" dirty="0" smtClean="0">
                <a:solidFill>
                  <a:srgbClr val="FF0000"/>
                </a:solidFill>
              </a:rPr>
              <a:t>After q iterations</a:t>
            </a:r>
            <a:endParaRPr lang="en-GB" dirty="0"/>
          </a:p>
        </p:txBody>
      </p:sp>
      <p:sp>
        <p:nvSpPr>
          <p:cNvPr id="4" name="Content Placeholder 3"/>
          <p:cNvSpPr>
            <a:spLocks noGrp="1" noRot="1" noChangeAspect="1" noMove="1" noResize="1" noEditPoints="1" noAdjustHandles="1" noChangeArrowheads="1" noChangeShapeType="1" noTextEdit="1"/>
          </p:cNvSpPr>
          <p:nvPr>
            <p:ph idx="1"/>
          </p:nvPr>
        </p:nvSpPr>
        <p:spPr>
          <a:prstGeom prst="rect">
            <a:avLst/>
          </a:prstGeom>
          <a:blipFill rotWithShape="1">
            <a:blip r:embed="rId2" cstate="print"/>
            <a:stretch>
              <a:fillRect l="-1750" t="-1532" r="-24500" b="-5033"/>
            </a:stretch>
          </a:blipFill>
        </p:spPr>
        <p:txBody>
          <a:bodyPr/>
          <a:lstStyle/>
          <a:p>
            <a:pPr>
              <a:defRPr/>
            </a:pPr>
            <a:endParaRPr lang="en-GB" dirty="0" smtClean="0">
              <a:noFill/>
            </a:endParaRPr>
          </a:p>
          <a:p>
            <a:pPr>
              <a:defRPr/>
            </a:pPr>
            <a:endParaRPr lang="en-GB" dirty="0">
              <a:noFill/>
            </a:endParaRPr>
          </a:p>
          <a:p>
            <a:pPr>
              <a:defRPr/>
            </a:pPr>
            <a:r>
              <a:rPr lang="en-GB" dirty="0">
                <a:noFill/>
              </a:rPr>
              <a:t> </a:t>
            </a:r>
          </a:p>
        </p:txBody>
      </p:sp>
    </p:spTree>
    <p:extLst>
      <p:ext uri="{BB962C8B-B14F-4D97-AF65-F5344CB8AC3E}">
        <p14:creationId xmlns:p14="http://schemas.microsoft.com/office/powerpoint/2010/main" val="4177163715"/>
      </p:ext>
    </p:extLst>
  </p:cSld>
  <p:clrMapOvr>
    <a:masterClrMapping/>
  </p:clrMapOvr>
  <p:transition advTm="10000"/>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p:cNvSpPr>
            <a:spLocks noGrp="1" noChangeArrowheads="1"/>
          </p:cNvSpPr>
          <p:nvPr>
            <p:ph type="body" idx="1"/>
          </p:nvPr>
        </p:nvSpPr>
        <p:spPr/>
        <p:txBody>
          <a:bodyPr/>
          <a:lstStyle/>
          <a:p>
            <a:pPr eaLnBrk="1" hangingPunct="1">
              <a:lnSpc>
                <a:spcPct val="80000"/>
              </a:lnSpc>
              <a:defRPr/>
            </a:pPr>
            <a:r>
              <a:rPr lang="en-US" sz="2000" dirty="0" smtClean="0">
                <a:solidFill>
                  <a:srgbClr val="FF3300"/>
                </a:solidFill>
              </a:rPr>
              <a:t>Objective: Build CDS Network and Conduct Stress Tests</a:t>
            </a:r>
            <a:br>
              <a:rPr lang="en-US" sz="2000" dirty="0" smtClean="0">
                <a:solidFill>
                  <a:srgbClr val="FF3300"/>
                </a:solidFill>
              </a:rPr>
            </a:br>
            <a:r>
              <a:rPr lang="en-GB" sz="2000" dirty="0" smtClean="0"/>
              <a:t>There is very high correlation between the dominance of market share in CDS and CDS network connectivity</a:t>
            </a:r>
          </a:p>
          <a:p>
            <a:pPr eaLnBrk="1" hangingPunct="1">
              <a:lnSpc>
                <a:spcPct val="80000"/>
              </a:lnSpc>
              <a:defRPr/>
            </a:pPr>
            <a:r>
              <a:rPr lang="en-GB" sz="2000" dirty="0" smtClean="0"/>
              <a:t>Stress Tests:  Follow </a:t>
            </a:r>
            <a:r>
              <a:rPr lang="en-GB" sz="2000" dirty="0" err="1" smtClean="0"/>
              <a:t>Furfine</a:t>
            </a:r>
            <a:r>
              <a:rPr lang="en-GB" sz="2000" dirty="0" smtClean="0"/>
              <a:t> (2003) Algorithm</a:t>
            </a:r>
          </a:p>
          <a:p>
            <a:pPr eaLnBrk="1" hangingPunct="1">
              <a:lnSpc>
                <a:spcPct val="80000"/>
              </a:lnSpc>
              <a:defRPr/>
            </a:pPr>
            <a:r>
              <a:rPr lang="en-GB" sz="2000" dirty="0" smtClean="0"/>
              <a:t>The loss of derivatives cover/receivables due to the failed bank as counterparty suspending its guarantees will have a contagion like first and multiple order effects. Full bilateral tear up assumed; No possibility for Novation</a:t>
            </a:r>
          </a:p>
          <a:p>
            <a:pPr eaLnBrk="1" hangingPunct="1">
              <a:lnSpc>
                <a:spcPct val="80000"/>
              </a:lnSpc>
              <a:defRPr/>
            </a:pPr>
            <a:endParaRPr lang="en-GB" sz="2000" dirty="0"/>
          </a:p>
          <a:p>
            <a:pPr eaLnBrk="1" hangingPunct="1">
              <a:lnSpc>
                <a:spcPct val="80000"/>
              </a:lnSpc>
              <a:defRPr/>
            </a:pPr>
            <a:r>
              <a:rPr lang="en-GB" sz="2000" dirty="0" smtClean="0"/>
              <a:t>There is a power iteration </a:t>
            </a:r>
            <a:r>
              <a:rPr lang="en-GB" sz="2000" dirty="0" err="1" smtClean="0"/>
              <a:t>M</a:t>
            </a:r>
            <a:r>
              <a:rPr lang="en-GB" sz="2000" baseline="30000" dirty="0" err="1" smtClean="0"/>
              <a:t>q</a:t>
            </a:r>
            <a:r>
              <a:rPr lang="en-GB" sz="2000" baseline="30000" dirty="0" smtClean="0"/>
              <a:t>  </a:t>
            </a:r>
            <a:r>
              <a:rPr lang="en-GB" sz="2000" dirty="0" smtClean="0"/>
              <a:t>where q is the </a:t>
            </a:r>
            <a:r>
              <a:rPr lang="en-GB" sz="2000" dirty="0" err="1" smtClean="0"/>
              <a:t>qth</a:t>
            </a:r>
            <a:r>
              <a:rPr lang="en-GB" sz="2000" dirty="0" smtClean="0"/>
              <a:t>  power of the netted matrix.  </a:t>
            </a:r>
            <a:r>
              <a:rPr lang="en-GB" sz="2400" b="1" dirty="0" smtClean="0">
                <a:solidFill>
                  <a:srgbClr val="FF0000"/>
                </a:solidFill>
              </a:rPr>
              <a:t>At each q, weighted paths of length q between each i and j nodes is obtained </a:t>
            </a:r>
          </a:p>
          <a:p>
            <a:pPr eaLnBrk="1" hangingPunct="1">
              <a:lnSpc>
                <a:spcPct val="80000"/>
              </a:lnSpc>
              <a:defRPr/>
            </a:pPr>
            <a:endParaRPr lang="en-GB" sz="2000" dirty="0" smtClean="0"/>
          </a:p>
          <a:p>
            <a:pPr eaLnBrk="1" hangingPunct="1">
              <a:lnSpc>
                <a:spcPct val="80000"/>
              </a:lnSpc>
              <a:defRPr/>
            </a:pPr>
            <a:r>
              <a:rPr lang="en-GB" sz="2000" dirty="0" smtClean="0"/>
              <a:t> We use 6% reduction of core capital to signal  bank failure</a:t>
            </a:r>
          </a:p>
          <a:p>
            <a:pPr eaLnBrk="1" hangingPunct="1">
              <a:lnSpc>
                <a:spcPct val="80000"/>
              </a:lnSpc>
              <a:defRPr/>
            </a:pPr>
            <a:endParaRPr lang="en-GB" sz="2000" dirty="0"/>
          </a:p>
          <a:p>
            <a:pPr eaLnBrk="1" hangingPunct="1">
              <a:lnSpc>
                <a:spcPct val="80000"/>
              </a:lnSpc>
              <a:defRPr/>
            </a:pPr>
            <a:endParaRPr lang="en-GB" sz="2000" dirty="0" smtClean="0"/>
          </a:p>
          <a:p>
            <a:pPr eaLnBrk="1" hangingPunct="1">
              <a:lnSpc>
                <a:spcPct val="80000"/>
              </a:lnSpc>
              <a:defRPr/>
            </a:pPr>
            <a:endParaRPr lang="en-GB" sz="2000" dirty="0"/>
          </a:p>
          <a:p>
            <a:pPr eaLnBrk="1" hangingPunct="1">
              <a:lnSpc>
                <a:spcPct val="80000"/>
              </a:lnSpc>
              <a:defRPr/>
            </a:pPr>
            <a:endParaRPr lang="en-GB" sz="2000" dirty="0" smtClean="0"/>
          </a:p>
          <a:p>
            <a:pPr marL="0" indent="0" eaLnBrk="1" hangingPunct="1">
              <a:lnSpc>
                <a:spcPct val="80000"/>
              </a:lnSpc>
              <a:buFontTx/>
              <a:buNone/>
              <a:defRPr/>
            </a:pPr>
            <a:r>
              <a:rPr lang="en-GB" sz="2000" dirty="0" smtClean="0"/>
              <a:t>  </a:t>
            </a:r>
            <a:r>
              <a:rPr lang="en-GB" sz="1800" dirty="0" smtClean="0"/>
              <a:t>			</a:t>
            </a:r>
            <a:endParaRPr lang="en-GB" sz="2000" dirty="0" smtClean="0"/>
          </a:p>
        </p:txBody>
      </p:sp>
      <p:sp>
        <p:nvSpPr>
          <p:cNvPr id="41987" name="Rectangle 2"/>
          <p:cNvSpPr txBox="1">
            <a:spLocks noChangeArrowheads="1"/>
          </p:cNvSpPr>
          <p:nvPr/>
        </p:nvSpPr>
        <p:spPr bwMode="auto">
          <a:xfrm>
            <a:off x="457200" y="381000"/>
            <a:ext cx="8229600" cy="1143000"/>
          </a:xfrm>
          <a:prstGeom prst="rect">
            <a:avLst/>
          </a:prstGeom>
          <a:noFill/>
          <a:ln w="9525">
            <a:noFill/>
            <a:miter lim="800000"/>
            <a:headEnd/>
            <a:tailEnd/>
          </a:ln>
        </p:spPr>
        <p:txBody>
          <a:bodyPr anchor="ctr"/>
          <a:lstStyle/>
          <a:p>
            <a:pPr algn="ctr"/>
            <a:r>
              <a:rPr lang="en-US" sz="3600">
                <a:solidFill>
                  <a:srgbClr val="990099"/>
                </a:solidFill>
              </a:rPr>
              <a:t>Too Interconnected To Fail :</a:t>
            </a:r>
          </a:p>
          <a:p>
            <a:pPr algn="ctr"/>
            <a:r>
              <a:rPr lang="en-US" sz="3600">
                <a:solidFill>
                  <a:srgbClr val="990099"/>
                </a:solidFill>
              </a:rPr>
              <a:t>Stress Test</a:t>
            </a:r>
          </a:p>
        </p:txBody>
      </p:sp>
      <p:pic>
        <p:nvPicPr>
          <p:cNvPr id="41988" name="Picture 5" descr="University of Essex"/>
          <p:cNvPicPr>
            <a:picLocks noChangeAspect="1" noChangeArrowheads="1"/>
          </p:cNvPicPr>
          <p:nvPr/>
        </p:nvPicPr>
        <p:blipFill>
          <a:blip r:embed="rId3" r:link="rId4" cstate="print"/>
          <a:srcRect/>
          <a:stretch>
            <a:fillRect/>
          </a:stretch>
        </p:blipFill>
        <p:spPr bwMode="auto">
          <a:xfrm>
            <a:off x="0" y="0"/>
            <a:ext cx="1905000" cy="76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smtClean="0">
                <a:solidFill>
                  <a:srgbClr val="990099"/>
                </a:solidFill>
                <a:latin typeface="Times New Roman" pitchFamily="18" charset="0"/>
                <a:cs typeface="Times New Roman" pitchFamily="18" charset="0"/>
              </a:rPr>
              <a:t>Lecture 1:Roadmap </a:t>
            </a:r>
            <a:r>
              <a:rPr lang="en-GB" sz="2800" dirty="0" err="1" smtClean="0">
                <a:solidFill>
                  <a:srgbClr val="990099"/>
                </a:solidFill>
                <a:latin typeface="Times New Roman" pitchFamily="18" charset="0"/>
                <a:cs typeface="Times New Roman" pitchFamily="18" charset="0"/>
              </a:rPr>
              <a:t>contd</a:t>
            </a:r>
            <a:r>
              <a:rPr lang="en-GB" sz="2800" dirty="0" smtClean="0">
                <a:solidFill>
                  <a:srgbClr val="990099"/>
                </a:solidFill>
                <a:latin typeface="Times New Roman" pitchFamily="18" charset="0"/>
                <a:cs typeface="Times New Roman" pitchFamily="18" charset="0"/>
              </a:rPr>
              <a:t>  </a:t>
            </a:r>
            <a:r>
              <a:rPr lang="en-GB" sz="2800" i="1" dirty="0" smtClean="0">
                <a:solidFill>
                  <a:srgbClr val="990099"/>
                </a:solidFill>
                <a:latin typeface="Times New Roman" pitchFamily="18" charset="0"/>
                <a:cs typeface="Times New Roman" pitchFamily="18" charset="0"/>
              </a:rPr>
              <a:t>Applications to Systemic Risk from Global Derivatives , Indian Financial System </a:t>
            </a:r>
            <a:endParaRPr lang="en-GB" sz="2800" dirty="0"/>
          </a:p>
        </p:txBody>
      </p:sp>
      <p:sp>
        <p:nvSpPr>
          <p:cNvPr id="3" name="Content Placeholder 2"/>
          <p:cNvSpPr>
            <a:spLocks noGrp="1"/>
          </p:cNvSpPr>
          <p:nvPr>
            <p:ph idx="1"/>
          </p:nvPr>
        </p:nvSpPr>
        <p:spPr/>
        <p:txBody>
          <a:bodyPr/>
          <a:lstStyle/>
          <a:p>
            <a:pPr lvl="1">
              <a:lnSpc>
                <a:spcPct val="80000"/>
              </a:lnSpc>
              <a:buFontTx/>
              <a:buChar char="•"/>
            </a:pPr>
            <a:r>
              <a:rPr lang="en-US" b="1" dirty="0"/>
              <a:t>Stability of Networks and Eigen-Pair Analysis: </a:t>
            </a:r>
            <a:r>
              <a:rPr lang="en-US" b="1" dirty="0" err="1"/>
              <a:t>Markose</a:t>
            </a:r>
            <a:r>
              <a:rPr lang="en-US" b="1" dirty="0"/>
              <a:t>  et. al. (2012)   </a:t>
            </a:r>
            <a:endParaRPr lang="en-US" b="1" dirty="0" smtClean="0"/>
          </a:p>
          <a:p>
            <a:pPr lvl="1">
              <a:lnSpc>
                <a:spcPct val="80000"/>
              </a:lnSpc>
              <a:buFontTx/>
              <a:buChar char="•"/>
            </a:pPr>
            <a:r>
              <a:rPr lang="en-US" b="1" dirty="0" smtClean="0"/>
              <a:t>3 main questions of macro-prudential regulation :</a:t>
            </a:r>
            <a:endParaRPr lang="en-US" b="1" dirty="0"/>
          </a:p>
          <a:p>
            <a:pPr lvl="1">
              <a:lnSpc>
                <a:spcPct val="80000"/>
              </a:lnSpc>
              <a:buFontTx/>
              <a:buChar char="•"/>
            </a:pPr>
            <a:r>
              <a:rPr lang="en-US" b="1" i="1" dirty="0" smtClean="0"/>
              <a:t>(</a:t>
            </a:r>
            <a:r>
              <a:rPr lang="en-US" b="1" i="1" dirty="0" err="1" smtClean="0"/>
              <a:t>i</a:t>
            </a:r>
            <a:r>
              <a:rPr lang="en-US" b="1" i="1" dirty="0" smtClean="0"/>
              <a:t>)Is  </a:t>
            </a:r>
            <a:r>
              <a:rPr lang="en-US" b="1" i="1" dirty="0"/>
              <a:t>financial system more or less stable? </a:t>
            </a:r>
            <a:endParaRPr lang="en-US" b="1" i="1" dirty="0" smtClean="0"/>
          </a:p>
          <a:p>
            <a:pPr lvl="1">
              <a:lnSpc>
                <a:spcPct val="80000"/>
              </a:lnSpc>
              <a:buFontTx/>
              <a:buChar char="•"/>
            </a:pPr>
            <a:r>
              <a:rPr lang="en-US" b="1" i="1" dirty="0" smtClean="0"/>
              <a:t>(ii)Who </a:t>
            </a:r>
            <a:r>
              <a:rPr lang="en-US" b="1" i="1" dirty="0"/>
              <a:t>contributes to Systemic Risk ? </a:t>
            </a:r>
          </a:p>
          <a:p>
            <a:pPr lvl="1">
              <a:lnSpc>
                <a:spcPct val="80000"/>
              </a:lnSpc>
              <a:buFontTx/>
              <a:buChar char="•"/>
            </a:pPr>
            <a:r>
              <a:rPr lang="en-US" b="1" i="1" dirty="0" smtClean="0"/>
              <a:t>(iii)How to internalize costs of  systemic risk </a:t>
            </a:r>
            <a:r>
              <a:rPr lang="en-US" b="1" i="1" dirty="0"/>
              <a:t>of </a:t>
            </a:r>
            <a:r>
              <a:rPr lang="en-US" b="1" i="1" dirty="0" smtClean="0"/>
              <a:t>‘super-spreaders’  </a:t>
            </a:r>
            <a:r>
              <a:rPr lang="en-US" b="1" i="1" dirty="0"/>
              <a:t>using  </a:t>
            </a:r>
            <a:r>
              <a:rPr lang="en-US" b="1" i="1" dirty="0" err="1"/>
              <a:t>Pigou</a:t>
            </a:r>
            <a:r>
              <a:rPr lang="en-US" b="1" i="1" dirty="0"/>
              <a:t> tax based on eigenvector </a:t>
            </a:r>
            <a:r>
              <a:rPr lang="en-US" b="1" i="1" dirty="0" smtClean="0"/>
              <a:t>centrality: Management of moral hazard  </a:t>
            </a:r>
            <a:endParaRPr lang="en-US" b="1" i="1" dirty="0"/>
          </a:p>
          <a:p>
            <a:pPr lvl="1">
              <a:lnSpc>
                <a:spcPct val="80000"/>
              </a:lnSpc>
              <a:buFontTx/>
              <a:buChar char="•"/>
            </a:pPr>
            <a:r>
              <a:rPr lang="en-US" b="1" dirty="0" err="1"/>
              <a:t>Furfine</a:t>
            </a:r>
            <a:r>
              <a:rPr lang="en-US" b="1" dirty="0"/>
              <a:t> Stress Test</a:t>
            </a:r>
          </a:p>
          <a:p>
            <a:pPr lvl="1">
              <a:lnSpc>
                <a:spcPct val="80000"/>
              </a:lnSpc>
              <a:buFontTx/>
              <a:buChar char="•"/>
            </a:pPr>
            <a:r>
              <a:rPr lang="en-US" b="1" dirty="0" err="1"/>
              <a:t>Superspreader</a:t>
            </a:r>
            <a:r>
              <a:rPr lang="en-US" b="1" dirty="0"/>
              <a:t> </a:t>
            </a:r>
            <a:r>
              <a:rPr lang="en-US" b="1" i="1" dirty="0"/>
              <a:t>Lite </a:t>
            </a:r>
            <a:r>
              <a:rPr lang="en-US" b="1" dirty="0"/>
              <a:t> Escrow Fund</a:t>
            </a:r>
          </a:p>
          <a:p>
            <a:pPr lvl="1">
              <a:lnSpc>
                <a:spcPct val="80000"/>
              </a:lnSpc>
              <a:buFontTx/>
              <a:buChar char="•"/>
            </a:pPr>
            <a:r>
              <a:rPr lang="en-US" b="1" dirty="0">
                <a:solidFill>
                  <a:srgbClr val="FF0000"/>
                </a:solidFill>
              </a:rPr>
              <a:t>Results </a:t>
            </a:r>
          </a:p>
          <a:p>
            <a:pPr>
              <a:lnSpc>
                <a:spcPct val="80000"/>
              </a:lnSpc>
            </a:pPr>
            <a:r>
              <a:rPr lang="en-US" sz="2800" b="1" dirty="0">
                <a:solidFill>
                  <a:srgbClr val="FF0000"/>
                </a:solidFill>
              </a:rPr>
              <a:t>Conclusions</a:t>
            </a:r>
          </a:p>
        </p:txBody>
      </p:sp>
    </p:spTree>
    <p:extLst>
      <p:ext uri="{BB962C8B-B14F-4D97-AF65-F5344CB8AC3E}">
        <p14:creationId xmlns:p14="http://schemas.microsoft.com/office/powerpoint/2010/main" val="884916570"/>
      </p:ext>
    </p:extLst>
  </p:cSld>
  <p:clrMapOvr>
    <a:masterClrMapping/>
  </p:clrMapOvr>
  <p:transition advTm="10000"/>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GB" sz="3200" b="1" smtClean="0">
                <a:solidFill>
                  <a:srgbClr val="FF0000"/>
                </a:solidFill>
              </a:rPr>
              <a:t>Contagion from JP Morgan (LHS; 12 direct counterparties) BoA (RHS; 7 direct counterparties ) </a:t>
            </a:r>
          </a:p>
        </p:txBody>
      </p:sp>
      <p:pic>
        <p:nvPicPr>
          <p:cNvPr id="44035" name="Picture 2"/>
          <p:cNvPicPr>
            <a:picLocks noGrp="1" noChangeAspect="1" noChangeArrowheads="1"/>
          </p:cNvPicPr>
          <p:nvPr>
            <p:ph idx="1"/>
          </p:nvPr>
        </p:nvPicPr>
        <p:blipFill>
          <a:blip r:embed="rId2" cstate="print"/>
          <a:srcRect/>
          <a:stretch>
            <a:fillRect/>
          </a:stretch>
        </p:blipFill>
        <p:spPr>
          <a:xfrm>
            <a:off x="-1371600" y="1600200"/>
            <a:ext cx="5943600" cy="5257800"/>
          </a:xfrm>
          <a:noFill/>
        </p:spPr>
      </p:pic>
      <p:pic>
        <p:nvPicPr>
          <p:cNvPr id="44036" name="Picture 4" descr="C:\Documents and Settings\scher\My Documents\My Dropbox\Ali\June2011DraftPaper\result28Jun\ContagionResults\BoA\ContagionPlot.png"/>
          <p:cNvPicPr>
            <a:picLocks noChangeAspect="1" noChangeArrowheads="1"/>
          </p:cNvPicPr>
          <p:nvPr/>
        </p:nvPicPr>
        <p:blipFill>
          <a:blip r:embed="rId3" cstate="print"/>
          <a:srcRect/>
          <a:stretch>
            <a:fillRect/>
          </a:stretch>
        </p:blipFill>
        <p:spPr bwMode="auto">
          <a:xfrm>
            <a:off x="4191000" y="1981200"/>
            <a:ext cx="5257800" cy="4572000"/>
          </a:xfrm>
          <a:prstGeom prst="rect">
            <a:avLst/>
          </a:prstGeom>
          <a:noFill/>
          <a:ln w="9525">
            <a:noFill/>
            <a:miter lim="800000"/>
            <a:headEnd/>
            <a:tailEnd/>
          </a:ln>
        </p:spPr>
      </p:pic>
    </p:spTree>
  </p:cSld>
  <p:clrMapOvr>
    <a:masterClrMapping/>
  </p:clrMapOvr>
  <p:transition advTm="10000"/>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GB" sz="2800" b="1" smtClean="0">
                <a:solidFill>
                  <a:srgbClr val="FF0000"/>
                </a:solidFill>
              </a:rPr>
              <a:t>Contagion from </a:t>
            </a:r>
            <a:br>
              <a:rPr lang="en-GB" sz="2800" b="1" smtClean="0">
                <a:solidFill>
                  <a:srgbClr val="FF0000"/>
                </a:solidFill>
              </a:rPr>
            </a:br>
            <a:r>
              <a:rPr lang="en-GB" sz="2800" b="1" smtClean="0">
                <a:solidFill>
                  <a:srgbClr val="FF0000"/>
                </a:solidFill>
              </a:rPr>
              <a:t>Deutsche Bank (LHS; 4 direct c-parties demised) Standard Charter (RHS; 1 direct c-parties) </a:t>
            </a:r>
            <a:endParaRPr lang="en-GB" sz="2800" smtClean="0"/>
          </a:p>
        </p:txBody>
      </p:sp>
      <p:pic>
        <p:nvPicPr>
          <p:cNvPr id="45059" name="Picture 3" descr="C:\Documents and Settings\scher\My Documents\My Dropbox\Ali\June2011DraftPaper\result28Jun\ContagionResults\DeatBank\ContagionPlot.png"/>
          <p:cNvPicPr>
            <a:picLocks noChangeAspect="1" noChangeArrowheads="1"/>
          </p:cNvPicPr>
          <p:nvPr/>
        </p:nvPicPr>
        <p:blipFill>
          <a:blip r:embed="rId2" cstate="print"/>
          <a:srcRect/>
          <a:stretch>
            <a:fillRect/>
          </a:stretch>
        </p:blipFill>
        <p:spPr bwMode="auto">
          <a:xfrm>
            <a:off x="-381000" y="1905000"/>
            <a:ext cx="5715000" cy="4581525"/>
          </a:xfrm>
          <a:prstGeom prst="rect">
            <a:avLst/>
          </a:prstGeom>
          <a:noFill/>
          <a:ln w="9525">
            <a:noFill/>
            <a:miter lim="800000"/>
            <a:headEnd/>
            <a:tailEnd/>
          </a:ln>
        </p:spPr>
      </p:pic>
      <p:pic>
        <p:nvPicPr>
          <p:cNvPr id="45060" name="Picture 3" descr="C:\Documents and Settings\scher\My Documents\My Dropbox\Ali\Nov2011\IMF\NovIMFREsutls\Contagion2\Results\std Charter\ContagionPlot.png"/>
          <p:cNvPicPr>
            <a:picLocks noChangeAspect="1" noChangeArrowheads="1"/>
          </p:cNvPicPr>
          <p:nvPr/>
        </p:nvPicPr>
        <p:blipFill>
          <a:blip r:embed="rId3" cstate="print"/>
          <a:srcRect/>
          <a:stretch>
            <a:fillRect/>
          </a:stretch>
        </p:blipFill>
        <p:spPr bwMode="auto">
          <a:xfrm>
            <a:off x="4114800" y="1600200"/>
            <a:ext cx="5257800" cy="5029200"/>
          </a:xfrm>
          <a:prstGeom prst="rect">
            <a:avLst/>
          </a:prstGeom>
          <a:noFill/>
          <a:ln w="9525">
            <a:noFill/>
            <a:miter lim="800000"/>
            <a:headEnd/>
            <a:tailEnd/>
          </a:ln>
        </p:spPr>
      </p:pic>
    </p:spTree>
  </p:cSld>
  <p:clrMapOvr>
    <a:masterClrMapping/>
  </p:clrMapOvr>
  <p:transition advTm="10000"/>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idx="4294967295"/>
          </p:nvPr>
        </p:nvSpPr>
        <p:spPr/>
        <p:txBody>
          <a:bodyPr/>
          <a:lstStyle/>
          <a:p>
            <a:r>
              <a:rPr lang="en-US" sz="2000" smtClean="0"/>
              <a:t>Contagion when JP Morgan Demises in Clustered CDS Network 2008 Q4 ( Left 4 banks fail in first step and crisis contained) v</a:t>
            </a:r>
            <a:br>
              <a:rPr lang="en-US" sz="2000" smtClean="0"/>
            </a:br>
            <a:r>
              <a:rPr lang="en-US" sz="2000" smtClean="0"/>
              <a:t>In Random Graph (Right 22 banks fail !! Over many steps)</a:t>
            </a:r>
            <a:br>
              <a:rPr lang="en-US" sz="2000" smtClean="0"/>
            </a:br>
            <a:r>
              <a:rPr lang="en-US" sz="2000" smtClean="0">
                <a:solidFill>
                  <a:srgbClr val="FF0000"/>
                </a:solidFill>
              </a:rPr>
              <a:t>Innoculate some key players v Innoculate all ( Data Q4 08)</a:t>
            </a:r>
            <a:endParaRPr lang="en-US" sz="2000" smtClean="0"/>
          </a:p>
        </p:txBody>
      </p:sp>
      <p:sp>
        <p:nvSpPr>
          <p:cNvPr id="46083" name="Rectangle 3"/>
          <p:cNvSpPr>
            <a:spLocks noGrp="1" noChangeArrowheads="1"/>
          </p:cNvSpPr>
          <p:nvPr>
            <p:ph type="body" idx="4294967295"/>
          </p:nvPr>
        </p:nvSpPr>
        <p:spPr/>
        <p:txBody>
          <a:bodyPr/>
          <a:lstStyle/>
          <a:p>
            <a:endParaRPr lang="it-IT" smtClean="0"/>
          </a:p>
        </p:txBody>
      </p:sp>
      <p:pic>
        <p:nvPicPr>
          <p:cNvPr id="46084" name="Picture 4" descr="cluster_contagion"/>
          <p:cNvPicPr>
            <a:picLocks noChangeAspect="1" noChangeArrowheads="1"/>
          </p:cNvPicPr>
          <p:nvPr/>
        </p:nvPicPr>
        <p:blipFill>
          <a:blip r:embed="rId3" cstate="print"/>
          <a:srcRect/>
          <a:stretch>
            <a:fillRect/>
          </a:stretch>
        </p:blipFill>
        <p:spPr bwMode="auto">
          <a:xfrm>
            <a:off x="0" y="1700213"/>
            <a:ext cx="4716463" cy="3384550"/>
          </a:xfrm>
          <a:prstGeom prst="rect">
            <a:avLst/>
          </a:prstGeom>
          <a:noFill/>
          <a:ln w="9525">
            <a:noFill/>
            <a:miter lim="800000"/>
            <a:headEnd/>
            <a:tailEnd/>
          </a:ln>
        </p:spPr>
      </p:pic>
      <p:pic>
        <p:nvPicPr>
          <p:cNvPr id="46085" name="Picture 5" descr="rnd_contagion"/>
          <p:cNvPicPr>
            <a:picLocks noChangeAspect="1" noChangeArrowheads="1"/>
          </p:cNvPicPr>
          <p:nvPr/>
        </p:nvPicPr>
        <p:blipFill>
          <a:blip r:embed="rId4" cstate="print"/>
          <a:srcRect/>
          <a:stretch>
            <a:fillRect/>
          </a:stretch>
        </p:blipFill>
        <p:spPr bwMode="auto">
          <a:xfrm>
            <a:off x="4716463" y="1412875"/>
            <a:ext cx="4427537" cy="4248150"/>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457200" y="609600"/>
            <a:ext cx="8229600" cy="1143000"/>
          </a:xfrm>
        </p:spPr>
        <p:txBody>
          <a:bodyPr/>
          <a:lstStyle/>
          <a:p>
            <a:r>
              <a:rPr lang="en-GB" dirty="0" smtClean="0"/>
              <a:t>Mitigation of Systemic Risk Impact of Network Central Banks: How to stabilize ?</a:t>
            </a:r>
          </a:p>
        </p:txBody>
      </p:sp>
      <p:sp>
        <p:nvSpPr>
          <p:cNvPr id="47107" name="Rectangle 2"/>
          <p:cNvSpPr>
            <a:spLocks noChangeArrowheads="1"/>
          </p:cNvSpPr>
          <p:nvPr/>
        </p:nvSpPr>
        <p:spPr bwMode="auto">
          <a:xfrm>
            <a:off x="914400" y="2413000"/>
            <a:ext cx="7848600"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2400" dirty="0" smtClean="0"/>
              <a:t>To date the problem of how to have banks internalize their systemic risk costs to others (and tax payer) from failure has not been adequately solved</a:t>
            </a:r>
          </a:p>
          <a:p>
            <a:endParaRPr lang="en-GB" sz="2400" dirty="0" smtClean="0"/>
          </a:p>
          <a:p>
            <a:r>
              <a:rPr lang="en-GB" sz="2400" dirty="0" smtClean="0"/>
              <a:t>In particular penalty for being </a:t>
            </a:r>
            <a:r>
              <a:rPr lang="en-GB" sz="2400" i="1" dirty="0" smtClean="0"/>
              <a:t> too interconnected </a:t>
            </a:r>
            <a:r>
              <a:rPr lang="en-GB" sz="2400" dirty="0" smtClean="0"/>
              <a:t>has not been dealt with from direct bilateral network data </a:t>
            </a:r>
          </a:p>
          <a:p>
            <a:endParaRPr lang="en-GB" sz="2400" dirty="0" smtClean="0"/>
          </a:p>
          <a:p>
            <a:endParaRPr lang="en-GB" sz="2400" dirty="0"/>
          </a:p>
        </p:txBody>
      </p:sp>
    </p:spTree>
  </p:cSld>
  <p:clrMapOvr>
    <a:masterClrMapping/>
  </p:clrMapOvr>
  <p:transition advTm="10000"/>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GB" sz="3200" b="1" dirty="0" smtClean="0">
                <a:latin typeface="Times New Roman" pitchFamily="18" charset="0"/>
                <a:cs typeface="Times New Roman" pitchFamily="18" charset="0"/>
              </a:rPr>
              <a:t>There are 5 ways in which stability of the financial network can be achieved</a:t>
            </a:r>
            <a:endParaRPr lang="en-GB" sz="3200" b="1" dirty="0" smtClean="0"/>
          </a:p>
        </p:txBody>
      </p:sp>
      <mc:AlternateContent xmlns:mc="http://schemas.openxmlformats.org/markup-compatibility/2006" xmlns:a14="http://schemas.microsoft.com/office/drawing/2010/main">
        <mc:Choice Requires="a14">
          <p:sp>
            <p:nvSpPr>
              <p:cNvPr id="3" name="Rectangle 2"/>
              <p:cNvSpPr/>
              <p:nvPr/>
            </p:nvSpPr>
            <p:spPr>
              <a:xfrm>
                <a:off x="228600" y="1582738"/>
                <a:ext cx="8763000" cy="5074081"/>
              </a:xfrm>
              <a:prstGeom prst="rect">
                <a:avLst/>
              </a:prstGeom>
            </p:spPr>
            <p:txBody>
              <a:bodyPr>
                <a:spAutoFit/>
              </a:bodyPr>
              <a:lstStyle/>
              <a:p>
                <a:pPr>
                  <a:defRPr/>
                </a:pPr>
                <a:r>
                  <a:rPr lang="en-GB" sz="2400" dirty="0" smtClean="0">
                    <a:latin typeface="Times New Roman" pitchFamily="18" charset="0"/>
                    <a:cs typeface="Times New Roman" pitchFamily="18" charset="0"/>
                  </a:rPr>
                  <a:t> (i</a:t>
                </a:r>
                <a:r>
                  <a:rPr lang="en-GB" sz="2400" dirty="0">
                    <a:latin typeface="Times New Roman" pitchFamily="18" charset="0"/>
                    <a:cs typeface="Times New Roman" pitchFamily="18" charset="0"/>
                  </a:rPr>
                  <a:t>)Constrain the bilateral exposure of financial intermediaries </a:t>
                </a:r>
                <a:r>
                  <a:rPr lang="en-GB" sz="2400" dirty="0" smtClean="0">
                    <a:latin typeface="Times New Roman" pitchFamily="18" charset="0"/>
                    <a:cs typeface="Times New Roman" pitchFamily="18" charset="0"/>
                  </a:rPr>
                  <a:t>(Ad hoc constraints do not work) </a:t>
                </a:r>
                <a:r>
                  <a:rPr lang="en-GB" sz="2400" dirty="0">
                    <a:latin typeface="Times New Roman" pitchFamily="18" charset="0"/>
                    <a:cs typeface="Times New Roman" pitchFamily="18" charset="0"/>
                  </a:rPr>
                  <a:t/>
                </a:r>
                <a:br>
                  <a:rPr lang="en-GB" sz="2400" dirty="0">
                    <a:latin typeface="Times New Roman" pitchFamily="18" charset="0"/>
                    <a:cs typeface="Times New Roman" pitchFamily="18" charset="0"/>
                  </a:rPr>
                </a:br>
                <a:r>
                  <a:rPr lang="en-GB" sz="2400" dirty="0">
                    <a:latin typeface="Times New Roman" pitchFamily="18" charset="0"/>
                    <a:cs typeface="Times New Roman" pitchFamily="18" charset="0"/>
                  </a:rPr>
                  <a:t>(ii) </a:t>
                </a:r>
                <a:r>
                  <a:rPr lang="en-GB" sz="2400" dirty="0" smtClean="0">
                    <a:latin typeface="Times New Roman" pitchFamily="18" charset="0"/>
                    <a:cs typeface="Times New Roman" pitchFamily="18" charset="0"/>
                  </a:rPr>
                  <a:t>Ad </a:t>
                </a:r>
                <a:r>
                  <a:rPr lang="en-GB" sz="2400" dirty="0" err="1" smtClean="0">
                    <a:latin typeface="Times New Roman" pitchFamily="18" charset="0"/>
                    <a:cs typeface="Times New Roman" pitchFamily="18" charset="0"/>
                  </a:rPr>
                  <a:t>hocly</a:t>
                </a:r>
                <a:r>
                  <a:rPr lang="en-GB" sz="2400" dirty="0" smtClean="0">
                    <a:latin typeface="Times New Roman" pitchFamily="18" charset="0"/>
                    <a:cs typeface="Times New Roman" pitchFamily="18" charset="0"/>
                  </a:rPr>
                  <a:t> increase </a:t>
                </a:r>
                <a:r>
                  <a:rPr lang="en-GB" sz="2400" dirty="0">
                    <a:latin typeface="Times New Roman" pitchFamily="18" charset="0"/>
                    <a:cs typeface="Times New Roman" pitchFamily="18" charset="0"/>
                  </a:rPr>
                  <a:t>the threshold rho in (11), </a:t>
                </a:r>
              </a:p>
              <a:p>
                <a:pPr>
                  <a:defRPr/>
                </a:pPr>
                <a:r>
                  <a:rPr lang="en-GB" sz="2400" dirty="0" smtClean="0">
                    <a:latin typeface="Times New Roman" pitchFamily="18" charset="0"/>
                    <a:cs typeface="Times New Roman" pitchFamily="18" charset="0"/>
                  </a:rPr>
                  <a:t>(</a:t>
                </a:r>
                <a:r>
                  <a:rPr lang="en-GB" sz="2400" dirty="0">
                    <a:latin typeface="Times New Roman" pitchFamily="18" charset="0"/>
                    <a:cs typeface="Times New Roman" pitchFamily="18" charset="0"/>
                  </a:rPr>
                  <a:t>iii) Change the topology of the network </a:t>
                </a:r>
                <a:br>
                  <a:rPr lang="en-GB" sz="2400" dirty="0">
                    <a:latin typeface="Times New Roman" pitchFamily="18" charset="0"/>
                    <a:cs typeface="Times New Roman" pitchFamily="18" charset="0"/>
                  </a:rPr>
                </a:br>
                <a:r>
                  <a:rPr lang="en-GB" sz="2400" dirty="0" smtClean="0">
                    <a:latin typeface="Times New Roman" pitchFamily="18" charset="0"/>
                    <a:cs typeface="Times New Roman" pitchFamily="18" charset="0"/>
                  </a:rPr>
                  <a:t>(iv) Directly deduct a eigenvector centrality based </a:t>
                </a:r>
                <a:r>
                  <a:rPr lang="en-GB" sz="2400" b="1" dirty="0" smtClean="0">
                    <a:solidFill>
                      <a:srgbClr val="FF0000"/>
                    </a:solidFill>
                    <a:latin typeface="Times New Roman" pitchFamily="18" charset="0"/>
                    <a:cs typeface="Times New Roman" pitchFamily="18" charset="0"/>
                  </a:rPr>
                  <a:t>prefunded buffer </a:t>
                </a:r>
                <a:r>
                  <a:rPr lang="en-GB" sz="2400" dirty="0" smtClean="0">
                    <a:latin typeface="Times New Roman" pitchFamily="18" charset="0"/>
                    <a:cs typeface="Times New Roman" pitchFamily="18" charset="0"/>
                  </a:rPr>
                  <a:t>in matrix </a:t>
                </a:r>
              </a:p>
              <a:p>
                <a:pPr>
                  <a:defRPr/>
                </a:pPr>
                <a:r>
                  <a:rPr lang="en-GB" sz="2000" i="1" dirty="0" smtClean="0"/>
                  <a:t>S</a:t>
                </a:r>
                <a:r>
                  <a:rPr lang="en-GB" sz="2000" i="1" baseline="-25000" dirty="0" smtClean="0"/>
                  <a:t>i</a:t>
                </a:r>
                <a:r>
                  <a:rPr lang="en-GB" sz="2000" baseline="-25000" dirty="0" smtClean="0"/>
                  <a:t> </a:t>
                </a:r>
                <a:r>
                  <a:rPr lang="en-GB" sz="2000" i="1" baseline="30000" dirty="0"/>
                  <a:t># </a:t>
                </a:r>
                <a:r>
                  <a:rPr lang="en-GB" sz="2000" dirty="0" smtClean="0"/>
                  <a:t>= </a:t>
                </a:r>
                <a14:m>
                  <m:oMath xmlns:m="http://schemas.openxmlformats.org/officeDocument/2006/math">
                    <m:nary>
                      <m:naryPr>
                        <m:chr m:val="∑"/>
                        <m:limLoc m:val="undOvr"/>
                        <m:supHide m:val="on"/>
                        <m:ctrlPr>
                          <a:rPr lang="en-GB" i="1">
                            <a:latin typeface="Cambria Math"/>
                          </a:rPr>
                        </m:ctrlPr>
                      </m:naryPr>
                      <m:sub>
                        <m:r>
                          <a:rPr lang="en-GB" i="1">
                            <a:latin typeface="Cambria Math"/>
                          </a:rPr>
                          <m:t>𝑗</m:t>
                        </m:r>
                      </m:sub>
                      <m:sup/>
                      <m:e>
                        <m:sSub>
                          <m:sSubPr>
                            <m:ctrlPr>
                              <a:rPr lang="en-GB" i="1">
                                <a:latin typeface="Cambria Math"/>
                              </a:rPr>
                            </m:ctrlPr>
                          </m:sSubPr>
                          <m:e>
                            <m:r>
                              <a:rPr lang="en-GB" i="1">
                                <a:latin typeface="Cambria Math"/>
                              </a:rPr>
                              <m:t>𝜃</m:t>
                            </m:r>
                          </m:e>
                          <m:sub>
                            <m:r>
                              <a:rPr lang="en-GB" i="1">
                                <a:latin typeface="Cambria Math"/>
                              </a:rPr>
                              <m:t>𝑗𝑖</m:t>
                            </m:r>
                          </m:sub>
                        </m:sSub>
                        <m:r>
                          <m:rPr>
                            <m:nor/>
                          </m:rPr>
                          <a:rPr lang="en-GB" sz="1600" i="1" baseline="30000" dirty="0"/>
                          <m:t>#</m:t>
                        </m:r>
                      </m:e>
                    </m:nary>
                    <m:r>
                      <a:rPr lang="en-GB" i="1">
                        <a:latin typeface="Cambria Math"/>
                      </a:rPr>
                      <m:t>=</m:t>
                    </m:r>
                    <m:r>
                      <a:rPr lang="en-GB" b="0" i="1" smtClean="0">
                        <a:latin typeface="Cambria Math"/>
                      </a:rPr>
                      <m:t>  </m:t>
                    </m:r>
                    <m:d>
                      <m:dPr>
                        <m:begChr m:val="["/>
                        <m:endChr m:val="]"/>
                        <m:ctrlPr>
                          <a:rPr lang="en-GB" i="1">
                            <a:latin typeface="Cambria Math"/>
                          </a:rPr>
                        </m:ctrlPr>
                      </m:dPr>
                      <m:e>
                        <m:f>
                          <m:fPr>
                            <m:ctrlPr>
                              <a:rPr lang="en-GB" i="1">
                                <a:latin typeface="Cambria Math"/>
                              </a:rPr>
                            </m:ctrlPr>
                          </m:fPr>
                          <m:num>
                            <m:r>
                              <a:rPr lang="en-GB" i="1">
                                <a:latin typeface="Cambria Math"/>
                              </a:rPr>
                              <m:t>1</m:t>
                            </m:r>
                          </m:num>
                          <m:den>
                            <m:sSub>
                              <m:sSubPr>
                                <m:ctrlPr>
                                  <a:rPr lang="en-GB" i="1">
                                    <a:latin typeface="Cambria Math"/>
                                  </a:rPr>
                                </m:ctrlPr>
                              </m:sSubPr>
                              <m:e>
                                <m:r>
                                  <a:rPr lang="en-GB" i="1">
                                    <a:latin typeface="Cambria Math"/>
                                  </a:rPr>
                                  <m:t>𝐶</m:t>
                                </m:r>
                              </m:e>
                              <m:sub>
                                <m:r>
                                  <a:rPr lang="en-GB" i="1">
                                    <a:latin typeface="Cambria Math"/>
                                  </a:rPr>
                                  <m:t>𝑖</m:t>
                                </m:r>
                              </m:sub>
                            </m:sSub>
                          </m:den>
                        </m:f>
                        <m:r>
                          <a:rPr lang="en-GB" i="1">
                            <a:latin typeface="Cambria Math"/>
                          </a:rPr>
                          <m:t> </m:t>
                        </m:r>
                        <m:r>
                          <a:rPr lang="en-GB" b="0" i="1" smtClean="0">
                            <a:latin typeface="Cambria Math"/>
                          </a:rPr>
                          <m:t>(</m:t>
                        </m:r>
                        <m:nary>
                          <m:naryPr>
                            <m:chr m:val="∑"/>
                            <m:limLoc m:val="undOvr"/>
                            <m:supHide m:val="on"/>
                            <m:ctrlPr>
                              <a:rPr lang="en-GB" i="1">
                                <a:latin typeface="Cambria Math"/>
                              </a:rPr>
                            </m:ctrlPr>
                          </m:naryPr>
                          <m:sub>
                            <m:r>
                              <a:rPr lang="en-GB" i="1">
                                <a:latin typeface="Cambria Math"/>
                              </a:rPr>
                              <m:t>𝑗</m:t>
                            </m:r>
                          </m:sub>
                          <m:sup/>
                          <m:e>
                            <m:r>
                              <a:rPr lang="en-GB" i="1">
                                <a:latin typeface="Cambria Math"/>
                              </a:rPr>
                              <m:t>(</m:t>
                            </m:r>
                            <m:sSub>
                              <m:sSubPr>
                                <m:ctrlPr>
                                  <a:rPr lang="en-GB" i="1">
                                    <a:latin typeface="Cambria Math"/>
                                  </a:rPr>
                                </m:ctrlPr>
                              </m:sSubPr>
                              <m:e>
                                <m:r>
                                  <a:rPr lang="en-GB" i="1">
                                    <a:latin typeface="Cambria Math"/>
                                  </a:rPr>
                                  <m:t>𝑥</m:t>
                                </m:r>
                              </m:e>
                              <m:sub>
                                <m:r>
                                  <a:rPr lang="en-GB" i="1">
                                    <a:latin typeface="Cambria Math"/>
                                  </a:rPr>
                                  <m:t>𝑗𝑖</m:t>
                                </m:r>
                              </m:sub>
                            </m:sSub>
                          </m:e>
                        </m:nary>
                        <m:r>
                          <a:rPr lang="en-GB" i="1">
                            <a:latin typeface="Cambria Math"/>
                          </a:rPr>
                          <m:t>−</m:t>
                        </m:r>
                        <m:sSub>
                          <m:sSubPr>
                            <m:ctrlPr>
                              <a:rPr lang="en-GB" i="1">
                                <a:latin typeface="Cambria Math"/>
                              </a:rPr>
                            </m:ctrlPr>
                          </m:sSubPr>
                          <m:e>
                            <m:r>
                              <a:rPr lang="en-GB" i="1">
                                <a:latin typeface="Cambria Math"/>
                              </a:rPr>
                              <m:t>𝑥</m:t>
                            </m:r>
                          </m:e>
                          <m:sub>
                            <m:r>
                              <a:rPr lang="en-GB" i="1">
                                <a:latin typeface="Cambria Math"/>
                              </a:rPr>
                              <m:t>𝑖𝑗</m:t>
                            </m:r>
                          </m:sub>
                        </m:sSub>
                        <m:sSup>
                          <m:sSupPr>
                            <m:ctrlPr>
                              <a:rPr lang="en-GB" i="1">
                                <a:latin typeface="Cambria Math"/>
                              </a:rPr>
                            </m:ctrlPr>
                          </m:sSupPr>
                          <m:e>
                            <m:r>
                              <a:rPr lang="en-GB" i="1">
                                <a:latin typeface="Cambria Math"/>
                              </a:rPr>
                              <m:t>)</m:t>
                            </m:r>
                          </m:e>
                          <m:sup>
                            <m:r>
                              <a:rPr lang="en-GB" i="1">
                                <a:latin typeface="Cambria Math"/>
                              </a:rPr>
                              <m:t>+</m:t>
                            </m:r>
                          </m:sup>
                        </m:sSup>
                        <m:r>
                          <a:rPr lang="en-GB" i="1">
                            <a:latin typeface="Cambria Math"/>
                          </a:rPr>
                          <m:t>− </m:t>
                        </m:r>
                        <m:r>
                          <a:rPr lang="en-GB" i="1">
                            <a:latin typeface="Cambria Math"/>
                            <a:sym typeface="Symbol"/>
                          </a:rPr>
                          <m:t></m:t>
                        </m:r>
                        <m:r>
                          <a:rPr lang="en-GB" i="1">
                            <a:latin typeface="Cambria Math"/>
                          </a:rPr>
                          <m:t> </m:t>
                        </m:r>
                        <m:d>
                          <m:dPr>
                            <m:ctrlPr>
                              <a:rPr lang="en-GB" i="1">
                                <a:latin typeface="Cambria Math"/>
                                <a:sym typeface="Symbol"/>
                              </a:rPr>
                            </m:ctrlPr>
                          </m:dPr>
                          <m:e>
                            <m:r>
                              <m:rPr>
                                <m:nor/>
                              </m:rPr>
                              <a:rPr lang="en-GB" dirty="0">
                                <a:latin typeface="Times New Roman" pitchFamily="18" charset="0"/>
                                <a:cs typeface="Times New Roman" pitchFamily="18" charset="0"/>
                              </a:rPr>
                              <m:t>v</m:t>
                            </m:r>
                            <m:r>
                              <m:rPr>
                                <m:nor/>
                              </m:rPr>
                              <a:rPr lang="en-GB" baseline="-25000" dirty="0">
                                <a:latin typeface="Times New Roman" pitchFamily="18" charset="0"/>
                                <a:cs typeface="Times New Roman" pitchFamily="18" charset="0"/>
                              </a:rPr>
                              <m:t>i</m:t>
                            </m:r>
                          </m:e>
                        </m:d>
                        <m:sSub>
                          <m:sSubPr>
                            <m:ctrlPr>
                              <a:rPr lang="en-GB" i="1">
                                <a:latin typeface="Cambria Math"/>
                              </a:rPr>
                            </m:ctrlPr>
                          </m:sSubPr>
                          <m:e>
                            <m:r>
                              <a:rPr lang="en-GB" i="1">
                                <a:latin typeface="Cambria Math"/>
                              </a:rPr>
                              <m:t>𝐶</m:t>
                            </m:r>
                          </m:e>
                          <m:sub>
                            <m:r>
                              <a:rPr lang="en-GB" i="1">
                                <a:latin typeface="Cambria Math"/>
                              </a:rPr>
                              <m:t>𝑖</m:t>
                            </m:r>
                          </m:sub>
                        </m:sSub>
                        <m:r>
                          <a:rPr lang="en-GB" b="0" i="1" smtClean="0">
                            <a:latin typeface="Cambria Math"/>
                          </a:rPr>
                          <m:t>)</m:t>
                        </m:r>
                      </m:e>
                    </m:d>
                  </m:oMath>
                </a14:m>
                <a:r>
                  <a:rPr lang="en-GB" sz="2000" dirty="0"/>
                  <a:t>. </a:t>
                </a:r>
                <a:endParaRPr lang="en-GB" sz="2000" dirty="0">
                  <a:latin typeface="Times New Roman" pitchFamily="18" charset="0"/>
                  <a:cs typeface="Times New Roman" pitchFamily="18" charset="0"/>
                </a:endParaRPr>
              </a:p>
              <a:p>
                <a:pPr>
                  <a:defRPr/>
                </a:pPr>
                <a:r>
                  <a:rPr lang="en-GB" sz="2400" dirty="0" smtClean="0">
                    <a:latin typeface="Times New Roman" pitchFamily="18" charset="0"/>
                    <a:cs typeface="Times New Roman" pitchFamily="18" charset="0"/>
                  </a:rPr>
                  <a:t>(v)Levy </a:t>
                </a:r>
                <a:r>
                  <a:rPr lang="en-GB" sz="2400" dirty="0">
                    <a:latin typeface="Times New Roman" pitchFamily="18" charset="0"/>
                    <a:cs typeface="Times New Roman" pitchFamily="18" charset="0"/>
                  </a:rPr>
                  <a:t>a </a:t>
                </a:r>
                <a:r>
                  <a:rPr lang="en-GB" sz="2400" b="1" dirty="0">
                    <a:solidFill>
                      <a:srgbClr val="FF0000"/>
                    </a:solidFill>
                    <a:latin typeface="Times New Roman" pitchFamily="18" charset="0"/>
                    <a:cs typeface="Times New Roman" pitchFamily="18" charset="0"/>
                  </a:rPr>
                  <a:t>capital surcharge </a:t>
                </a:r>
                <a:r>
                  <a:rPr lang="en-GB" sz="2400" dirty="0">
                    <a:latin typeface="Times New Roman" pitchFamily="18" charset="0"/>
                    <a:cs typeface="Times New Roman" pitchFamily="18" charset="0"/>
                  </a:rPr>
                  <a:t>commensurate to the eigenvector centrality </a:t>
                </a:r>
                <a:r>
                  <a:rPr lang="en-GB" sz="2400" dirty="0" smtClean="0">
                    <a:latin typeface="Times New Roman" pitchFamily="18" charset="0"/>
                    <a:cs typeface="Times New Roman" pitchFamily="18" charset="0"/>
                  </a:rPr>
                  <a:t>in denominator</a:t>
                </a:r>
              </a:p>
              <a:p>
                <a:pPr>
                  <a:defRPr/>
                </a:pPr>
                <a:r>
                  <a:rPr lang="en-GB" sz="2000" i="1" dirty="0"/>
                  <a:t>S</a:t>
                </a:r>
                <a:r>
                  <a:rPr lang="en-GB" sz="2000" i="1" baseline="-25000" dirty="0"/>
                  <a:t>i</a:t>
                </a:r>
                <a:r>
                  <a:rPr lang="en-GB" sz="2000" i="1" baseline="30000" dirty="0"/>
                  <a:t>#</a:t>
                </a:r>
                <a:r>
                  <a:rPr lang="en-GB" sz="2000" dirty="0"/>
                  <a:t> = </a:t>
                </a:r>
                <a14:m>
                  <m:oMath xmlns:m="http://schemas.openxmlformats.org/officeDocument/2006/math">
                    <m:r>
                      <a:rPr lang="en-GB" sz="2000" i="1">
                        <a:latin typeface="Cambria Math"/>
                      </a:rPr>
                      <m:t> </m:t>
                    </m:r>
                    <m:nary>
                      <m:naryPr>
                        <m:chr m:val="∑"/>
                        <m:limLoc m:val="undOvr"/>
                        <m:supHide m:val="on"/>
                        <m:ctrlPr>
                          <a:rPr lang="en-GB" sz="2000" i="1">
                            <a:latin typeface="Cambria Math"/>
                          </a:rPr>
                        </m:ctrlPr>
                      </m:naryPr>
                      <m:sub>
                        <m:r>
                          <a:rPr lang="en-GB" sz="2000" i="1">
                            <a:latin typeface="Cambria Math"/>
                          </a:rPr>
                          <m:t>𝑗</m:t>
                        </m:r>
                      </m:sub>
                      <m:sup/>
                      <m:e>
                        <m:sSub>
                          <m:sSubPr>
                            <m:ctrlPr>
                              <a:rPr lang="en-GB" sz="2000" i="1">
                                <a:latin typeface="Cambria Math"/>
                              </a:rPr>
                            </m:ctrlPr>
                          </m:sSubPr>
                          <m:e>
                            <m:r>
                              <a:rPr lang="en-GB" sz="2000" i="1">
                                <a:latin typeface="Cambria Math"/>
                              </a:rPr>
                              <m:t>𝜃</m:t>
                            </m:r>
                          </m:e>
                          <m:sub>
                            <m:r>
                              <a:rPr lang="en-GB" sz="2000" i="1">
                                <a:latin typeface="Cambria Math"/>
                              </a:rPr>
                              <m:t>𝑗𝑖</m:t>
                            </m:r>
                          </m:sub>
                        </m:sSub>
                        <m:r>
                          <a:rPr lang="en-GB" sz="2000" i="1">
                            <a:latin typeface="Cambria Math"/>
                          </a:rPr>
                          <m:t>#</m:t>
                        </m:r>
                      </m:e>
                    </m:nary>
                    <m:r>
                      <a:rPr lang="en-GB" sz="2000" i="1">
                        <a:latin typeface="Cambria Math"/>
                      </a:rPr>
                      <m:t>= </m:t>
                    </m:r>
                    <m:f>
                      <m:fPr>
                        <m:ctrlPr>
                          <a:rPr lang="en-GB" sz="2000" i="1">
                            <a:latin typeface="Cambria Math"/>
                          </a:rPr>
                        </m:ctrlPr>
                      </m:fPr>
                      <m:num>
                        <m:r>
                          <a:rPr lang="en-GB" sz="2000" i="1">
                            <a:latin typeface="Cambria Math"/>
                          </a:rPr>
                          <m:t>1</m:t>
                        </m:r>
                      </m:num>
                      <m:den>
                        <m:sSub>
                          <m:sSubPr>
                            <m:ctrlPr>
                              <a:rPr lang="en-GB" sz="2000" i="1">
                                <a:latin typeface="Cambria Math"/>
                              </a:rPr>
                            </m:ctrlPr>
                          </m:sSubPr>
                          <m:e>
                            <m:r>
                              <a:rPr lang="en-GB" sz="2000" i="1">
                                <a:latin typeface="Cambria Math"/>
                              </a:rPr>
                              <m:t>(1+</m:t>
                            </m:r>
                            <m:r>
                              <a:rPr lang="en-GB" sz="2000" i="1">
                                <a:latin typeface="Cambria Math"/>
                              </a:rPr>
                              <m:t>𝜏</m:t>
                            </m:r>
                            <m:d>
                              <m:dPr>
                                <m:ctrlPr>
                                  <a:rPr lang="en-GB" sz="2000" i="1">
                                    <a:latin typeface="Cambria Math"/>
                                  </a:rPr>
                                </m:ctrlPr>
                              </m:dPr>
                              <m:e>
                                <m:r>
                                  <a:rPr lang="en-GB" sz="2000" i="1">
                                    <a:latin typeface="Cambria Math"/>
                                  </a:rPr>
                                  <m:t>(</m:t>
                                </m:r>
                                <m:acc>
                                  <m:accPr>
                                    <m:chr m:val="̃"/>
                                    <m:ctrlPr>
                                      <a:rPr lang="en-GB" sz="2000" i="1">
                                        <a:latin typeface="Cambria Math"/>
                                      </a:rPr>
                                    </m:ctrlPr>
                                  </m:accPr>
                                  <m:e>
                                    <m:sSub>
                                      <m:sSubPr>
                                        <m:ctrlPr>
                                          <a:rPr lang="en-GB" sz="2000" i="1">
                                            <a:latin typeface="Cambria Math"/>
                                          </a:rPr>
                                        </m:ctrlPr>
                                      </m:sSubPr>
                                      <m:e>
                                        <m:r>
                                          <m:rPr>
                                            <m:nor/>
                                          </m:rPr>
                                          <a:rPr lang="en-GB" sz="2000" dirty="0">
                                            <a:latin typeface="Times New Roman" pitchFamily="18" charset="0"/>
                                            <a:cs typeface="Times New Roman" pitchFamily="18" charset="0"/>
                                          </a:rPr>
                                          <m:t>v</m:t>
                                        </m:r>
                                        <m:r>
                                          <m:rPr>
                                            <m:nor/>
                                          </m:rPr>
                                          <a:rPr lang="en-GB" sz="2000" baseline="-25000" dirty="0">
                                            <a:latin typeface="Times New Roman" pitchFamily="18" charset="0"/>
                                            <a:cs typeface="Times New Roman" pitchFamily="18" charset="0"/>
                                          </a:rPr>
                                          <m:t>i</m:t>
                                        </m:r>
                                      </m:e>
                                      <m:sub>
                                        <m:r>
                                          <a:rPr lang="en-GB" sz="2000" i="1">
                                            <a:latin typeface="Cambria Math"/>
                                          </a:rPr>
                                          <m:t>𝑖</m:t>
                                        </m:r>
                                      </m:sub>
                                    </m:sSub>
                                  </m:e>
                                </m:acc>
                              </m:e>
                            </m:d>
                            <m:r>
                              <a:rPr lang="en-GB" sz="2000" i="1">
                                <a:latin typeface="Cambria Math"/>
                              </a:rPr>
                              <m:t>)</m:t>
                            </m:r>
                            <m:r>
                              <a:rPr lang="en-GB" sz="2000" i="1">
                                <a:latin typeface="Cambria Math"/>
                              </a:rPr>
                              <m:t>𝐶</m:t>
                            </m:r>
                          </m:e>
                          <m:sub>
                            <m:r>
                              <a:rPr lang="en-GB" sz="2000" i="1">
                                <a:latin typeface="Cambria Math"/>
                              </a:rPr>
                              <m:t>𝑖</m:t>
                            </m:r>
                          </m:sub>
                        </m:sSub>
                      </m:den>
                    </m:f>
                    <m:r>
                      <a:rPr lang="en-GB" sz="2000" i="1">
                        <a:latin typeface="Cambria Math"/>
                      </a:rPr>
                      <m:t> </m:t>
                    </m:r>
                    <m:nary>
                      <m:naryPr>
                        <m:chr m:val="∑"/>
                        <m:limLoc m:val="undOvr"/>
                        <m:supHide m:val="on"/>
                        <m:ctrlPr>
                          <a:rPr lang="en-GB" sz="2000" i="1">
                            <a:latin typeface="Cambria Math"/>
                          </a:rPr>
                        </m:ctrlPr>
                      </m:naryPr>
                      <m:sub>
                        <m:r>
                          <a:rPr lang="en-GB" sz="2000" i="1">
                            <a:latin typeface="Cambria Math"/>
                          </a:rPr>
                          <m:t>𝑗</m:t>
                        </m:r>
                      </m:sub>
                      <m:sup/>
                      <m:e>
                        <m:r>
                          <a:rPr lang="en-GB" sz="2000" i="1">
                            <a:latin typeface="Cambria Math"/>
                          </a:rPr>
                          <m:t>(</m:t>
                        </m:r>
                        <m:sSub>
                          <m:sSubPr>
                            <m:ctrlPr>
                              <a:rPr lang="en-GB" sz="2000" i="1">
                                <a:latin typeface="Cambria Math"/>
                              </a:rPr>
                            </m:ctrlPr>
                          </m:sSubPr>
                          <m:e>
                            <m:r>
                              <a:rPr lang="en-GB" sz="2000" i="1">
                                <a:latin typeface="Cambria Math"/>
                              </a:rPr>
                              <m:t>𝑥</m:t>
                            </m:r>
                          </m:e>
                          <m:sub>
                            <m:r>
                              <a:rPr lang="en-GB" sz="2000" i="1">
                                <a:latin typeface="Cambria Math"/>
                              </a:rPr>
                              <m:t>𝑗𝑖</m:t>
                            </m:r>
                          </m:sub>
                        </m:sSub>
                      </m:e>
                    </m:nary>
                    <m:r>
                      <a:rPr lang="en-GB" sz="2000" i="1">
                        <a:latin typeface="Cambria Math"/>
                      </a:rPr>
                      <m:t>−</m:t>
                    </m:r>
                    <m:sSub>
                      <m:sSubPr>
                        <m:ctrlPr>
                          <a:rPr lang="en-GB" sz="2000" i="1">
                            <a:latin typeface="Cambria Math"/>
                          </a:rPr>
                        </m:ctrlPr>
                      </m:sSubPr>
                      <m:e>
                        <m:r>
                          <a:rPr lang="en-GB" sz="2000" i="1">
                            <a:latin typeface="Cambria Math"/>
                          </a:rPr>
                          <m:t>𝑥</m:t>
                        </m:r>
                      </m:e>
                      <m:sub>
                        <m:r>
                          <a:rPr lang="en-GB" sz="2000" i="1">
                            <a:latin typeface="Cambria Math"/>
                          </a:rPr>
                          <m:t>𝑖𝑗</m:t>
                        </m:r>
                      </m:sub>
                    </m:sSub>
                    <m:sSup>
                      <m:sSupPr>
                        <m:ctrlPr>
                          <a:rPr lang="en-GB" sz="2000" i="1">
                            <a:latin typeface="Cambria Math"/>
                          </a:rPr>
                        </m:ctrlPr>
                      </m:sSupPr>
                      <m:e>
                        <m:r>
                          <a:rPr lang="en-GB" sz="2000" i="1">
                            <a:latin typeface="Cambria Math"/>
                          </a:rPr>
                          <m:t>)</m:t>
                        </m:r>
                      </m:e>
                      <m:sup>
                        <m:r>
                          <a:rPr lang="en-GB" sz="2000" i="1">
                            <a:latin typeface="Cambria Math"/>
                          </a:rPr>
                          <m:t>+</m:t>
                        </m:r>
                      </m:sup>
                    </m:sSup>
                  </m:oMath>
                </a14:m>
                <a:endParaRPr lang="en-GB" sz="2000" dirty="0"/>
              </a:p>
              <a:p>
                <a:pPr>
                  <a:defRPr/>
                </a:pPr>
                <a:r>
                  <a:rPr lang="en-GB" sz="2400" dirty="0" smtClean="0">
                    <a:latin typeface="Times New Roman" pitchFamily="18" charset="0"/>
                    <a:cs typeface="Times New Roman" pitchFamily="18" charset="0"/>
                  </a:rPr>
                  <a:t>(</a:t>
                </a:r>
                <a:r>
                  <a:rPr lang="en-GB" sz="2400" dirty="0">
                    <a:latin typeface="Times New Roman" pitchFamily="18" charset="0"/>
                    <a:cs typeface="Times New Roman" pitchFamily="18" charset="0"/>
                  </a:rPr>
                  <a:t>i) &amp; (ii)  do not price in negative externalities and systemic risk of failure of highly network central nodes. Network topologies emerge endogenously and are hard to manipulate exogenously.  </a:t>
                </a:r>
                <a:r>
                  <a:rPr lang="en-GB" sz="1600" dirty="0"/>
                  <a:t>    </a:t>
                </a:r>
              </a:p>
            </p:txBody>
          </p:sp>
        </mc:Choice>
        <mc:Fallback xmlns="">
          <p:sp>
            <p:nvSpPr>
              <p:cNvPr id="3" name="Rectangle 2"/>
              <p:cNvSpPr>
                <a:spLocks noRot="1" noChangeAspect="1" noMove="1" noResize="1" noEditPoints="1" noAdjustHandles="1" noChangeArrowheads="1" noChangeShapeType="1" noTextEdit="1"/>
              </p:cNvSpPr>
              <p:nvPr/>
            </p:nvSpPr>
            <p:spPr>
              <a:xfrm>
                <a:off x="228600" y="1582738"/>
                <a:ext cx="8763000" cy="5074081"/>
              </a:xfrm>
              <a:prstGeom prst="rect">
                <a:avLst/>
              </a:prstGeom>
              <a:blipFill rotWithShape="1">
                <a:blip r:embed="rId2" cstate="print"/>
                <a:stretch>
                  <a:fillRect l="-1113" t="-962" b="-1923"/>
                </a:stretch>
              </a:blipFill>
            </p:spPr>
            <p:txBody>
              <a:bodyPr/>
              <a:lstStyle/>
              <a:p>
                <a:r>
                  <a:rPr lang="en-GB">
                    <a:noFill/>
                  </a:rPr>
                  <a:t> </a:t>
                </a:r>
              </a:p>
            </p:txBody>
          </p:sp>
        </mc:Fallback>
      </mc:AlternateContent>
    </p:spTree>
    <p:extLst>
      <p:ext uri="{BB962C8B-B14F-4D97-AF65-F5344CB8AC3E}">
        <p14:creationId xmlns:p14="http://schemas.microsoft.com/office/powerpoint/2010/main" val="3801696197"/>
      </p:ext>
    </p:extLst>
  </p:cSld>
  <p:clrMapOvr>
    <a:masterClrMapping/>
  </p:clrMapOvr>
  <p:transition advTm="10000"/>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120" y="1447800"/>
            <a:ext cx="871728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861675" y="304800"/>
            <a:ext cx="8153400" cy="830997"/>
          </a:xfrm>
          <a:prstGeom prst="rect">
            <a:avLst/>
          </a:prstGeom>
          <a:noFill/>
        </p:spPr>
        <p:txBody>
          <a:bodyPr wrap="square" rtlCol="0">
            <a:spAutoFit/>
          </a:bodyPr>
          <a:lstStyle/>
          <a:p>
            <a:r>
              <a:rPr lang="en-GB" dirty="0" smtClean="0"/>
              <a:t>.</a:t>
            </a:r>
            <a:r>
              <a:rPr lang="en-GB" sz="2400" dirty="0" smtClean="0">
                <a:latin typeface="Times New Roman" pitchFamily="18" charset="0"/>
                <a:cs typeface="Times New Roman" pitchFamily="18" charset="0"/>
              </a:rPr>
              <a:t>Design of </a:t>
            </a:r>
            <a:r>
              <a:rPr lang="en-GB" sz="2400" dirty="0" err="1" smtClean="0">
                <a:latin typeface="Times New Roman" pitchFamily="18" charset="0"/>
                <a:cs typeface="Times New Roman" pitchFamily="18" charset="0"/>
              </a:rPr>
              <a:t>Pigou</a:t>
            </a:r>
            <a:r>
              <a:rPr lang="en-GB" sz="2400" dirty="0" smtClean="0">
                <a:latin typeface="Times New Roman" pitchFamily="18" charset="0"/>
                <a:cs typeface="Times New Roman" pitchFamily="18" charset="0"/>
              </a:rPr>
              <a:t> Tax To Internalize Systemic Risk Costs: Proportional to Damage</a:t>
            </a:r>
            <a:endParaRPr lang="en-GB" sz="2400" dirty="0">
              <a:latin typeface="Times New Roman" pitchFamily="18" charset="0"/>
              <a:cs typeface="Times New Roman" pitchFamily="18" charset="0"/>
            </a:endParaRPr>
          </a:p>
        </p:txBody>
      </p:sp>
    </p:spTree>
    <p:extLst>
      <p:ext uri="{BB962C8B-B14F-4D97-AF65-F5344CB8AC3E}">
        <p14:creationId xmlns:p14="http://schemas.microsoft.com/office/powerpoint/2010/main" val="1437855033"/>
      </p:ext>
    </p:extLst>
  </p:cSld>
  <p:clrMapOvr>
    <a:masterClrMapping/>
  </p:clrMapOvr>
  <p:transition advTm="10000"/>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2770" name="Rectangle 3"/>
              <p:cNvSpPr>
                <a:spLocks noGrp="1" noChangeArrowheads="1"/>
              </p:cNvSpPr>
              <p:nvPr>
                <p:ph type="body" idx="1"/>
              </p:nvPr>
            </p:nvSpPr>
            <p:spPr/>
            <p:txBody>
              <a:bodyPr/>
              <a:lstStyle/>
              <a:p>
                <a:pPr eaLnBrk="1" hangingPunct="1">
                  <a:lnSpc>
                    <a:spcPct val="80000"/>
                  </a:lnSpc>
                  <a:defRPr/>
                </a:pPr>
                <a:r>
                  <a:rPr lang="en-GB" sz="2000" dirty="0" smtClean="0"/>
                  <a:t>Stress Tests:  Follow </a:t>
                </a:r>
                <a:r>
                  <a:rPr lang="en-GB" sz="2000" dirty="0" err="1" smtClean="0"/>
                  <a:t>Furfine</a:t>
                </a:r>
                <a:r>
                  <a:rPr lang="en-GB" sz="2000" dirty="0" smtClean="0"/>
                  <a:t> (2003) Algorithm</a:t>
                </a:r>
              </a:p>
              <a:p>
                <a:pPr eaLnBrk="1" hangingPunct="1">
                  <a:lnSpc>
                    <a:spcPct val="80000"/>
                  </a:lnSpc>
                  <a:defRPr/>
                </a:pPr>
                <a:endParaRPr lang="en-GB" sz="2000" dirty="0"/>
              </a:p>
              <a:p>
                <a:r>
                  <a:rPr lang="en-GB" sz="2000" dirty="0" smtClean="0"/>
                  <a:t>Criteria </a:t>
                </a:r>
                <a:r>
                  <a:rPr lang="en-GB" sz="2000" dirty="0"/>
                  <a:t>of failure of a bank in the contagion analysis is based on the Basel rule that </a:t>
                </a:r>
              </a:p>
              <a:p>
                <a:pPr marL="0" indent="0">
                  <a:buNone/>
                </a:pPr>
                <a:r>
                  <a:rPr lang="en-GB" sz="2000" dirty="0" smtClean="0"/>
                  <a:t>                             </a:t>
                </a:r>
                <a:r>
                  <a:rPr lang="en-GB" sz="2000" dirty="0"/>
                  <a:t>(Tier 1 capital – LGD)/ RWA &lt; 0.06 = T</a:t>
                </a:r>
                <a:r>
                  <a:rPr lang="en-GB" sz="2000" baseline="-25000" dirty="0"/>
                  <a:t>RWA</a:t>
                </a:r>
                <a:r>
                  <a:rPr lang="en-GB" sz="2000" dirty="0"/>
                  <a:t>. </a:t>
                </a:r>
              </a:p>
              <a:p>
                <a:r>
                  <a:rPr lang="en-GB" sz="2000" dirty="0"/>
                  <a:t>Here LGD is loss given default and the threshold for bank failure in terms of RWA is denoted as T</a:t>
                </a:r>
                <a:r>
                  <a:rPr lang="en-GB" sz="2000" baseline="-25000" dirty="0"/>
                  <a:t>RWA</a:t>
                </a:r>
                <a:r>
                  <a:rPr lang="en-GB" sz="2000" dirty="0"/>
                  <a:t>.   </a:t>
                </a:r>
                <a:endParaRPr lang="en-GB" sz="2000" dirty="0" smtClean="0"/>
              </a:p>
              <a:p>
                <a:endParaRPr lang="en-GB" sz="2000" dirty="0"/>
              </a:p>
              <a:p>
                <a:r>
                  <a:rPr lang="en-GB" sz="2000" dirty="0" smtClean="0"/>
                  <a:t>However</a:t>
                </a:r>
                <a:r>
                  <a:rPr lang="en-GB" sz="2000" dirty="0"/>
                  <a:t>, as the practical aspects of insolvency requires recapitalization, it is important to see the equivalence of the above Basel rule with a Tier 1 capital threshold  criteria (</a:t>
                </a:r>
                <a:r>
                  <a:rPr lang="en-GB" sz="2000" dirty="0" err="1"/>
                  <a:t>T</a:t>
                </a:r>
                <a:r>
                  <a:rPr lang="en-GB" sz="2000" baseline="-25000" dirty="0" err="1"/>
                  <a:t>c</a:t>
                </a:r>
                <a:r>
                  <a:rPr lang="en-GB" sz="2000" dirty="0"/>
                  <a:t>) for failure :  </a:t>
                </a:r>
              </a:p>
              <a:p>
                <a:r>
                  <a:rPr lang="en-GB" sz="2000" dirty="0"/>
                  <a:t>                                    </a:t>
                </a:r>
                <a:r>
                  <a:rPr lang="en-GB" sz="2000" dirty="0" err="1"/>
                  <a:t>T</a:t>
                </a:r>
                <a:r>
                  <a:rPr lang="en-GB" sz="2000" baseline="-25000" dirty="0" err="1"/>
                  <a:t>c</a:t>
                </a:r>
                <a:r>
                  <a:rPr lang="en-GB" sz="2000" baseline="30000" dirty="0"/>
                  <a:t> </a:t>
                </a:r>
                <a:r>
                  <a:rPr lang="en-GB" sz="2000" dirty="0"/>
                  <a:t>    =   1 - T</a:t>
                </a:r>
                <a:r>
                  <a:rPr lang="en-GB" sz="2000" baseline="-25000" dirty="0"/>
                  <a:t>RWA</a:t>
                </a:r>
                <a:r>
                  <a:rPr lang="en-GB" sz="2000" dirty="0"/>
                  <a:t>   </a:t>
                </a:r>
                <a14:m>
                  <m:oMath xmlns:m="http://schemas.openxmlformats.org/officeDocument/2006/math">
                    <m:f>
                      <m:fPr>
                        <m:ctrlPr>
                          <a:rPr lang="en-GB" sz="2000" i="1">
                            <a:latin typeface="Cambria Math"/>
                          </a:rPr>
                        </m:ctrlPr>
                      </m:fPr>
                      <m:num>
                        <m:r>
                          <a:rPr lang="en-GB" sz="2000" i="1">
                            <a:latin typeface="Cambria Math"/>
                          </a:rPr>
                          <m:t>𝑅𝑊𝐴</m:t>
                        </m:r>
                      </m:num>
                      <m:den>
                        <m:r>
                          <a:rPr lang="en-GB" sz="2000" i="1">
                            <a:latin typeface="Cambria Math"/>
                          </a:rPr>
                          <m:t>𝑇𝑖𝑒𝑟</m:t>
                        </m:r>
                        <m:r>
                          <a:rPr lang="en-GB" sz="2000" i="1">
                            <a:latin typeface="Cambria Math"/>
                          </a:rPr>
                          <m:t> 1 </m:t>
                        </m:r>
                        <m:r>
                          <a:rPr lang="en-GB" sz="2000" i="1">
                            <a:latin typeface="Cambria Math"/>
                          </a:rPr>
                          <m:t>𝐶𝑎𝑝𝑖𝑡𝑎𝑙</m:t>
                        </m:r>
                        <m:r>
                          <a:rPr lang="en-GB" sz="2000" i="1">
                            <a:latin typeface="Cambria Math"/>
                          </a:rPr>
                          <m:t> </m:t>
                        </m:r>
                      </m:den>
                    </m:f>
                  </m:oMath>
                </a14:m>
                <a:r>
                  <a:rPr lang="en-GB" sz="2000" dirty="0"/>
                  <a:t>  .</a:t>
                </a:r>
              </a:p>
              <a:p>
                <a:pPr eaLnBrk="1" hangingPunct="1">
                  <a:lnSpc>
                    <a:spcPct val="80000"/>
                  </a:lnSpc>
                  <a:defRPr/>
                </a:pPr>
                <a:endParaRPr lang="en-GB" sz="2000" dirty="0"/>
              </a:p>
              <a:p>
                <a:pPr eaLnBrk="1" hangingPunct="1">
                  <a:lnSpc>
                    <a:spcPct val="80000"/>
                  </a:lnSpc>
                  <a:defRPr/>
                </a:pPr>
                <a:endParaRPr lang="en-GB" sz="2000" dirty="0" smtClean="0"/>
              </a:p>
              <a:p>
                <a:pPr eaLnBrk="1" hangingPunct="1">
                  <a:lnSpc>
                    <a:spcPct val="80000"/>
                  </a:lnSpc>
                  <a:defRPr/>
                </a:pPr>
                <a:endParaRPr lang="en-GB" sz="2000" dirty="0"/>
              </a:p>
              <a:p>
                <a:pPr eaLnBrk="1" hangingPunct="1">
                  <a:lnSpc>
                    <a:spcPct val="80000"/>
                  </a:lnSpc>
                  <a:defRPr/>
                </a:pPr>
                <a:endParaRPr lang="en-GB" sz="2000" dirty="0" smtClean="0"/>
              </a:p>
              <a:p>
                <a:pPr marL="0" indent="0" eaLnBrk="1" hangingPunct="1">
                  <a:lnSpc>
                    <a:spcPct val="80000"/>
                  </a:lnSpc>
                  <a:buFontTx/>
                  <a:buNone/>
                  <a:defRPr/>
                </a:pPr>
                <a:r>
                  <a:rPr lang="en-GB" sz="2000" dirty="0" smtClean="0"/>
                  <a:t>  </a:t>
                </a:r>
                <a:r>
                  <a:rPr lang="en-GB" sz="1800" dirty="0" smtClean="0"/>
                  <a:t>			</a:t>
                </a:r>
                <a:endParaRPr lang="en-GB" sz="2000" dirty="0" smtClean="0"/>
              </a:p>
            </p:txBody>
          </p:sp>
        </mc:Choice>
        <mc:Fallback xmlns="">
          <p:sp>
            <p:nvSpPr>
              <p:cNvPr id="32770" name="Rectangle 3"/>
              <p:cNvSpPr>
                <a:spLocks noGrp="1" noRot="1" noChangeAspect="1" noMove="1" noResize="1" noEditPoints="1" noAdjustHandles="1" noChangeArrowheads="1" noChangeShapeType="1" noTextEdit="1"/>
              </p:cNvSpPr>
              <p:nvPr>
                <p:ph type="body" idx="1"/>
              </p:nvPr>
            </p:nvSpPr>
            <p:spPr>
              <a:blipFill rotWithShape="1">
                <a:blip r:embed="rId3" cstate="print"/>
                <a:stretch>
                  <a:fillRect l="-593" t="-1887" r="-519"/>
                </a:stretch>
              </a:blipFill>
            </p:spPr>
            <p:txBody>
              <a:bodyPr/>
              <a:lstStyle/>
              <a:p>
                <a:r>
                  <a:rPr lang="en-GB">
                    <a:noFill/>
                  </a:rPr>
                  <a:t> </a:t>
                </a:r>
              </a:p>
            </p:txBody>
          </p:sp>
        </mc:Fallback>
      </mc:AlternateContent>
      <p:sp>
        <p:nvSpPr>
          <p:cNvPr id="41987" name="Rectangle 2"/>
          <p:cNvSpPr txBox="1">
            <a:spLocks noChangeArrowheads="1"/>
          </p:cNvSpPr>
          <p:nvPr/>
        </p:nvSpPr>
        <p:spPr bwMode="auto">
          <a:xfrm>
            <a:off x="457200" y="38100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800" dirty="0">
                <a:solidFill>
                  <a:srgbClr val="990099"/>
                </a:solidFill>
              </a:rPr>
              <a:t>Too Interconnected To Fail :</a:t>
            </a:r>
          </a:p>
          <a:p>
            <a:pPr algn="ctr" eaLnBrk="1" hangingPunct="1"/>
            <a:r>
              <a:rPr lang="en-US" sz="2800" dirty="0">
                <a:solidFill>
                  <a:srgbClr val="990099"/>
                </a:solidFill>
              </a:rPr>
              <a:t>Stress </a:t>
            </a:r>
            <a:r>
              <a:rPr lang="en-US" sz="2800" dirty="0" smtClean="0">
                <a:solidFill>
                  <a:srgbClr val="990099"/>
                </a:solidFill>
              </a:rPr>
              <a:t>Test RBI Case, </a:t>
            </a:r>
            <a:r>
              <a:rPr lang="en-US" sz="2800" dirty="0" smtClean="0">
                <a:solidFill>
                  <a:srgbClr val="990099"/>
                </a:solidFill>
              </a:rPr>
              <a:t>Contagion Analysis</a:t>
            </a:r>
            <a:endParaRPr lang="en-US" sz="2800" dirty="0">
              <a:solidFill>
                <a:srgbClr val="990099"/>
              </a:solidFill>
            </a:endParaRPr>
          </a:p>
        </p:txBody>
      </p:sp>
      <p:pic>
        <p:nvPicPr>
          <p:cNvPr id="41988" name="Picture 5" descr="University of Essex"/>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0" y="0"/>
            <a:ext cx="1905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GB" dirty="0" smtClean="0"/>
              <a:t>Socialization of Losses: Global Derivatives</a:t>
            </a:r>
          </a:p>
        </p:txBody>
      </p:sp>
      <p:sp>
        <p:nvSpPr>
          <p:cNvPr id="47107" name="Rectangle 2"/>
          <p:cNvSpPr>
            <a:spLocks noChangeArrowheads="1"/>
          </p:cNvSpPr>
          <p:nvPr/>
        </p:nvSpPr>
        <p:spPr bwMode="auto">
          <a:xfrm>
            <a:off x="914400" y="2413000"/>
            <a:ext cx="7848600" cy="3786188"/>
          </a:xfrm>
          <a:prstGeom prst="rect">
            <a:avLst/>
          </a:prstGeom>
          <a:noFill/>
          <a:ln w="9525">
            <a:noFill/>
            <a:miter lim="800000"/>
            <a:headEnd/>
            <a:tailEnd/>
          </a:ln>
        </p:spPr>
        <p:txBody>
          <a:bodyPr>
            <a:spAutoFit/>
          </a:bodyPr>
          <a:lstStyle/>
          <a:p>
            <a:r>
              <a:rPr lang="en-GB" sz="2400"/>
              <a:t>Sergoviano and Singh (IMF 2008) Based on March 2008 data, in the case of a single institution failure, the total loss could be as high as $300–$400 billion depending on the FI; but when cascade effects are taken into account, the total loss could rise to over $1,500 billion.</a:t>
            </a:r>
          </a:p>
          <a:p>
            <a:endParaRPr lang="en-GB" sz="2400"/>
          </a:p>
          <a:p>
            <a:r>
              <a:rPr lang="en-GB" sz="2400"/>
              <a:t>Our 2009 Q4 results show direct domino losses </a:t>
            </a:r>
            <a:br>
              <a:rPr lang="en-GB" sz="2400"/>
            </a:br>
            <a:r>
              <a:rPr lang="en-GB" sz="2400"/>
              <a:t>$ 350.6bn constituting 25% loss of Tier 1 capital of banks ; this does not include non-banks or non-US/European banks; that closet to $750 bn</a:t>
            </a:r>
          </a:p>
        </p:txBody>
      </p:sp>
    </p:spTree>
  </p:cSld>
  <p:clrMapOvr>
    <a:masterClrMapping/>
  </p:clrMapOvr>
  <p:transition advTm="10000"/>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3"/>
          <p:cNvPicPr>
            <a:picLocks noChangeAspect="1" noChangeArrowheads="1"/>
          </p:cNvPicPr>
          <p:nvPr/>
        </p:nvPicPr>
        <p:blipFill>
          <a:blip r:embed="rId2" cstate="print"/>
          <a:srcRect/>
          <a:stretch>
            <a:fillRect/>
          </a:stretch>
        </p:blipFill>
        <p:spPr bwMode="auto">
          <a:xfrm>
            <a:off x="47625" y="-76200"/>
            <a:ext cx="9324975" cy="7011988"/>
          </a:xfrm>
          <a:prstGeom prst="rect">
            <a:avLst/>
          </a:prstGeom>
          <a:noFill/>
          <a:ln w="9525">
            <a:noFill/>
            <a:miter lim="800000"/>
            <a:headEnd/>
            <a:tailEnd/>
          </a:ln>
        </p:spPr>
      </p:pic>
    </p:spTree>
  </p:cSld>
  <p:clrMapOvr>
    <a:masterClrMapping/>
  </p:clrMapOvr>
  <p:transition advTm="10000"/>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533400" y="304800"/>
            <a:ext cx="8229600" cy="1143000"/>
          </a:xfrm>
        </p:spPr>
        <p:txBody>
          <a:bodyPr/>
          <a:lstStyle/>
          <a:p>
            <a:r>
              <a:rPr lang="en-GB" sz="2800" b="1" i="1" dirty="0" smtClean="0">
                <a:solidFill>
                  <a:srgbClr val="FF0000"/>
                </a:solidFill>
              </a:rPr>
              <a:t>Network Statistics –Scaling exponent (alpha) for </a:t>
            </a:r>
            <a:r>
              <a:rPr lang="en-GB" sz="2800" b="1" i="1" dirty="0" err="1" smtClean="0">
                <a:solidFill>
                  <a:srgbClr val="FF0000"/>
                </a:solidFill>
              </a:rPr>
              <a:t>outdegrees</a:t>
            </a:r>
            <a:r>
              <a:rPr lang="en-GB" sz="2800" b="1" i="1" dirty="0" smtClean="0">
                <a:solidFill>
                  <a:srgbClr val="FF0000"/>
                </a:solidFill>
              </a:rPr>
              <a:t> and for flows/exposures : those with higher connectivity have even higher liabilities   (V1 204 nodes; V2 202 nodes)</a:t>
            </a:r>
          </a:p>
        </p:txBody>
      </p:sp>
      <p:graphicFrame>
        <p:nvGraphicFramePr>
          <p:cNvPr id="3" name="Table 2"/>
          <p:cNvGraphicFramePr>
            <a:graphicFrameLocks noGrp="1"/>
          </p:cNvGraphicFramePr>
          <p:nvPr/>
        </p:nvGraphicFramePr>
        <p:xfrm>
          <a:off x="990600" y="2133600"/>
          <a:ext cx="7834313" cy="3124199"/>
        </p:xfrm>
        <a:graphic>
          <a:graphicData uri="http://schemas.openxmlformats.org/drawingml/2006/table">
            <a:tbl>
              <a:tblPr>
                <a:tableStyleId>{5C22544A-7EE6-4342-B048-85BDC9FD1C3A}</a:tableStyleId>
              </a:tblPr>
              <a:tblGrid>
                <a:gridCol w="5041527"/>
                <a:gridCol w="1046058"/>
                <a:gridCol w="700670"/>
                <a:gridCol w="1046058"/>
              </a:tblGrid>
              <a:tr h="687064">
                <a:tc>
                  <a:txBody>
                    <a:bodyPr/>
                    <a:lstStyle/>
                    <a:p>
                      <a:pPr algn="l" fontAlgn="b"/>
                      <a:r>
                        <a:rPr lang="en-GB" sz="1800" b="0" i="0" u="none" strike="noStrike" dirty="0" smtClean="0">
                          <a:solidFill>
                            <a:srgbClr val="000000"/>
                          </a:solidFill>
                          <a:effectLst/>
                          <a:latin typeface="Calibri"/>
                        </a:rPr>
                        <a:t>                           Connectivity                     Clustering      </a:t>
                      </a:r>
                      <a:endParaRPr lang="en-GB" sz="1800" b="0" i="0" u="none" strike="noStrike" dirty="0">
                        <a:solidFill>
                          <a:srgbClr val="000000"/>
                        </a:solidFill>
                        <a:effectLst/>
                        <a:latin typeface="Calibri"/>
                      </a:endParaRPr>
                    </a:p>
                  </a:txBody>
                  <a:tcPr marL="9525" marR="9525" marT="9527" marB="0" anchor="b"/>
                </a:tc>
                <a:tc>
                  <a:txBody>
                    <a:bodyPr/>
                    <a:lstStyle/>
                    <a:p>
                      <a:pPr algn="l" fontAlgn="b"/>
                      <a:r>
                        <a:rPr lang="en-GB" sz="1800" b="0" i="0" u="none" strike="noStrike" dirty="0" smtClean="0">
                          <a:solidFill>
                            <a:srgbClr val="FF0000"/>
                          </a:solidFill>
                          <a:effectLst/>
                          <a:latin typeface="Calibri"/>
                        </a:rPr>
                        <a:t> Tail Exponent</a:t>
                      </a:r>
                      <a:endParaRPr lang="en-GB" sz="1800" b="0" i="0" u="none" strike="noStrike" dirty="0">
                        <a:solidFill>
                          <a:srgbClr val="FF0000"/>
                        </a:solidFill>
                        <a:effectLst/>
                        <a:latin typeface="Calibri"/>
                      </a:endParaRPr>
                    </a:p>
                  </a:txBody>
                  <a:tcPr marL="9525" marR="9525" marT="9527" marB="0" anchor="b"/>
                </a:tc>
                <a:tc>
                  <a:txBody>
                    <a:bodyPr/>
                    <a:lstStyle/>
                    <a:p>
                      <a:pPr algn="l" fontAlgn="b"/>
                      <a:r>
                        <a:rPr lang="en-GB" sz="1800" u="none" strike="noStrike">
                          <a:effectLst/>
                        </a:rPr>
                        <a:t>Xmin</a:t>
                      </a:r>
                      <a:endParaRPr lang="en-GB" sz="1800" b="0" i="0" u="none" strike="noStrike">
                        <a:solidFill>
                          <a:srgbClr val="000000"/>
                        </a:solidFill>
                        <a:effectLst/>
                        <a:latin typeface="Calibri"/>
                      </a:endParaRPr>
                    </a:p>
                  </a:txBody>
                  <a:tcPr marL="9525" marR="9525" marT="9527" marB="0" anchor="b"/>
                </a:tc>
                <a:tc>
                  <a:txBody>
                    <a:bodyPr/>
                    <a:lstStyle/>
                    <a:p>
                      <a:pPr algn="l" fontAlgn="b"/>
                      <a:r>
                        <a:rPr lang="en-GB" sz="1800" b="0" i="0" u="none" strike="noStrike" dirty="0" smtClean="0">
                          <a:solidFill>
                            <a:srgbClr val="000000"/>
                          </a:solidFill>
                          <a:effectLst/>
                          <a:latin typeface="Calibri"/>
                        </a:rPr>
                        <a:t>Max-</a:t>
                      </a:r>
                      <a:r>
                        <a:rPr lang="en-GB" sz="1800" b="0" i="0" u="none" strike="noStrike" dirty="0" err="1" smtClean="0">
                          <a:solidFill>
                            <a:srgbClr val="000000"/>
                          </a:solidFill>
                          <a:effectLst/>
                          <a:latin typeface="Calibri"/>
                        </a:rPr>
                        <a:t>Likelyhood</a:t>
                      </a:r>
                      <a:endParaRPr lang="en-GB" sz="1800" b="0" i="0" u="none" strike="noStrike" dirty="0">
                        <a:solidFill>
                          <a:srgbClr val="000000"/>
                        </a:solidFill>
                        <a:effectLst/>
                        <a:latin typeface="Calibri"/>
                      </a:endParaRPr>
                    </a:p>
                  </a:txBody>
                  <a:tcPr marL="9525" marR="9525" marT="9527" marB="0" anchor="b"/>
                </a:tc>
              </a:tr>
              <a:tr h="687064">
                <a:tc>
                  <a:txBody>
                    <a:bodyPr/>
                    <a:lstStyle/>
                    <a:p>
                      <a:pPr algn="l" fontAlgn="b"/>
                      <a:r>
                        <a:rPr lang="en-GB" sz="1800" u="none" strike="noStrike" dirty="0" err="1" smtClean="0">
                          <a:effectLst/>
                        </a:rPr>
                        <a:t>Outdegree</a:t>
                      </a:r>
                      <a:r>
                        <a:rPr lang="en-GB" sz="1800" u="none" strike="noStrike" dirty="0" smtClean="0">
                          <a:effectLst/>
                        </a:rPr>
                        <a:t> (V1)                0.018                     0.48</a:t>
                      </a:r>
                      <a:endParaRPr lang="en-GB" sz="1800" b="0" i="0" u="none" strike="noStrike" dirty="0">
                        <a:solidFill>
                          <a:srgbClr val="000000"/>
                        </a:solidFill>
                        <a:effectLst/>
                        <a:latin typeface="Calibri"/>
                      </a:endParaRPr>
                    </a:p>
                  </a:txBody>
                  <a:tcPr marL="9525" marR="9525" marT="9527" marB="0" anchor="b"/>
                </a:tc>
                <a:tc>
                  <a:txBody>
                    <a:bodyPr/>
                    <a:lstStyle/>
                    <a:p>
                      <a:pPr algn="r" fontAlgn="b"/>
                      <a:r>
                        <a:rPr lang="en-GB" sz="1800" u="none" strike="noStrike" dirty="0">
                          <a:solidFill>
                            <a:srgbClr val="FF0000"/>
                          </a:solidFill>
                          <a:effectLst/>
                        </a:rPr>
                        <a:t>2.1</a:t>
                      </a:r>
                      <a:endParaRPr lang="en-GB" sz="1800" b="0" i="0" u="none" strike="noStrike" dirty="0">
                        <a:solidFill>
                          <a:srgbClr val="FF0000"/>
                        </a:solidFill>
                        <a:effectLst/>
                        <a:latin typeface="Calibri"/>
                      </a:endParaRPr>
                    </a:p>
                  </a:txBody>
                  <a:tcPr marL="9525" marR="9525" marT="9527" marB="0" anchor="b"/>
                </a:tc>
                <a:tc>
                  <a:txBody>
                    <a:bodyPr/>
                    <a:lstStyle/>
                    <a:p>
                      <a:pPr algn="r" fontAlgn="b"/>
                      <a:r>
                        <a:rPr lang="en-GB" sz="1800" u="none" strike="noStrike" dirty="0">
                          <a:effectLst/>
                        </a:rPr>
                        <a:t>1</a:t>
                      </a:r>
                      <a:endParaRPr lang="en-GB" sz="1800" b="0" i="0" u="none" strike="noStrike" dirty="0">
                        <a:solidFill>
                          <a:srgbClr val="000000"/>
                        </a:solidFill>
                        <a:effectLst/>
                        <a:latin typeface="Calibri"/>
                      </a:endParaRPr>
                    </a:p>
                  </a:txBody>
                  <a:tcPr marL="9525" marR="9525" marT="9527" marB="0" anchor="b"/>
                </a:tc>
                <a:tc>
                  <a:txBody>
                    <a:bodyPr/>
                    <a:lstStyle/>
                    <a:p>
                      <a:pPr algn="r" fontAlgn="b"/>
                      <a:r>
                        <a:rPr lang="en-GB" sz="1800" u="none" strike="noStrike" dirty="0" smtClean="0">
                          <a:effectLst/>
                        </a:rPr>
                        <a:t> </a:t>
                      </a:r>
                    </a:p>
                    <a:p>
                      <a:pPr algn="r" fontAlgn="b"/>
                      <a:r>
                        <a:rPr lang="en-GB" sz="1800" u="none" strike="noStrike" dirty="0" smtClean="0">
                          <a:effectLst/>
                        </a:rPr>
                        <a:t>-</a:t>
                      </a:r>
                      <a:r>
                        <a:rPr lang="en-GB" sz="1800" u="none" strike="noStrike" dirty="0">
                          <a:effectLst/>
                        </a:rPr>
                        <a:t>225.806</a:t>
                      </a:r>
                      <a:endParaRPr lang="en-GB" sz="1800" b="0" i="0" u="none" strike="noStrike" dirty="0">
                        <a:solidFill>
                          <a:srgbClr val="000000"/>
                        </a:solidFill>
                        <a:effectLst/>
                        <a:latin typeface="Calibri"/>
                      </a:endParaRPr>
                    </a:p>
                  </a:txBody>
                  <a:tcPr marL="9525" marR="9525" marT="9527" marB="0" anchor="b"/>
                </a:tc>
              </a:tr>
              <a:tr h="689401">
                <a:tc>
                  <a:txBody>
                    <a:bodyPr/>
                    <a:lstStyle/>
                    <a:p>
                      <a:pPr algn="l" fontAlgn="b"/>
                      <a:r>
                        <a:rPr lang="en-GB" sz="1800" u="none" strike="noStrike" dirty="0" smtClean="0">
                          <a:effectLst/>
                        </a:rPr>
                        <a:t>Flows (V1)</a:t>
                      </a:r>
                      <a:endParaRPr lang="en-GB" sz="1800" b="0" i="0" u="none" strike="noStrike" dirty="0">
                        <a:solidFill>
                          <a:srgbClr val="000000"/>
                        </a:solidFill>
                        <a:effectLst/>
                        <a:latin typeface="Calibri"/>
                      </a:endParaRPr>
                    </a:p>
                  </a:txBody>
                  <a:tcPr marL="9525" marR="9525" marT="9527" marB="0" anchor="b"/>
                </a:tc>
                <a:tc>
                  <a:txBody>
                    <a:bodyPr/>
                    <a:lstStyle/>
                    <a:p>
                      <a:pPr algn="r" fontAlgn="b"/>
                      <a:r>
                        <a:rPr lang="en-GB" sz="1800" u="none" strike="noStrike" dirty="0" smtClean="0">
                          <a:solidFill>
                            <a:srgbClr val="FF0000"/>
                          </a:solidFill>
                          <a:effectLst/>
                        </a:rPr>
                        <a:t>2.49</a:t>
                      </a:r>
                      <a:endParaRPr lang="en-GB" sz="1800" b="0" i="0" u="none" strike="noStrike" dirty="0">
                        <a:solidFill>
                          <a:srgbClr val="FF0000"/>
                        </a:solidFill>
                        <a:effectLst/>
                        <a:latin typeface="Calibri"/>
                      </a:endParaRPr>
                    </a:p>
                  </a:txBody>
                  <a:tcPr marL="9525" marR="9525" marT="9527" marB="0" anchor="b"/>
                </a:tc>
                <a:tc>
                  <a:txBody>
                    <a:bodyPr/>
                    <a:lstStyle/>
                    <a:p>
                      <a:pPr algn="r" fontAlgn="b"/>
                      <a:r>
                        <a:rPr lang="en-GB" sz="1800" u="none" strike="noStrike" dirty="0" smtClean="0">
                          <a:effectLst/>
                        </a:rPr>
                        <a:t>7.95</a:t>
                      </a:r>
                      <a:endParaRPr lang="en-GB" sz="1800" b="0" i="0" u="none" strike="noStrike" dirty="0">
                        <a:solidFill>
                          <a:srgbClr val="000000"/>
                        </a:solidFill>
                        <a:effectLst/>
                        <a:latin typeface="Calibri"/>
                      </a:endParaRPr>
                    </a:p>
                  </a:txBody>
                  <a:tcPr marL="9525" marR="9525" marT="9527" marB="0" anchor="b"/>
                </a:tc>
                <a:tc>
                  <a:txBody>
                    <a:bodyPr/>
                    <a:lstStyle/>
                    <a:p>
                      <a:pPr algn="r" fontAlgn="b"/>
                      <a:r>
                        <a:rPr lang="en-GB" sz="1800" u="none" strike="noStrike" dirty="0">
                          <a:effectLst/>
                        </a:rPr>
                        <a:t>-167.081</a:t>
                      </a:r>
                      <a:endParaRPr lang="en-GB" sz="1800" b="0" i="0" u="none" strike="noStrike" dirty="0">
                        <a:solidFill>
                          <a:srgbClr val="000000"/>
                        </a:solidFill>
                        <a:effectLst/>
                        <a:latin typeface="Calibri"/>
                      </a:endParaRPr>
                    </a:p>
                  </a:txBody>
                  <a:tcPr marL="9525" marR="9525" marT="9527" marB="0" anchor="b"/>
                </a:tc>
              </a:tr>
              <a:tr h="530335">
                <a:tc>
                  <a:txBody>
                    <a:bodyPr/>
                    <a:lstStyle/>
                    <a:p>
                      <a:pPr algn="l" fontAlgn="b"/>
                      <a:r>
                        <a:rPr lang="en-GB" sz="1800" u="none" strike="noStrike" dirty="0" err="1" smtClean="0">
                          <a:effectLst/>
                        </a:rPr>
                        <a:t>Outdegree</a:t>
                      </a:r>
                      <a:r>
                        <a:rPr lang="en-GB" sz="1800" u="none" strike="noStrike" dirty="0" smtClean="0">
                          <a:effectLst/>
                        </a:rPr>
                        <a:t>(V2)                    0.013                   0.45         </a:t>
                      </a:r>
                      <a:endParaRPr lang="en-GB" sz="1800" b="0" i="0" u="none" strike="noStrike" dirty="0">
                        <a:solidFill>
                          <a:srgbClr val="000000"/>
                        </a:solidFill>
                        <a:effectLst/>
                        <a:latin typeface="Calibri"/>
                      </a:endParaRPr>
                    </a:p>
                  </a:txBody>
                  <a:tcPr marL="9525" marR="9525" marT="9527" marB="0" anchor="b"/>
                </a:tc>
                <a:tc>
                  <a:txBody>
                    <a:bodyPr/>
                    <a:lstStyle/>
                    <a:p>
                      <a:pPr algn="r" fontAlgn="b"/>
                      <a:r>
                        <a:rPr lang="en-GB" sz="1800" u="none" strike="noStrike" dirty="0">
                          <a:solidFill>
                            <a:srgbClr val="FF0000"/>
                          </a:solidFill>
                          <a:effectLst/>
                        </a:rPr>
                        <a:t>2.15</a:t>
                      </a:r>
                      <a:endParaRPr lang="en-GB" sz="1800" b="0" i="0" u="none" strike="noStrike" dirty="0">
                        <a:solidFill>
                          <a:srgbClr val="FF0000"/>
                        </a:solidFill>
                        <a:effectLst/>
                        <a:latin typeface="Calibri"/>
                      </a:endParaRPr>
                    </a:p>
                  </a:txBody>
                  <a:tcPr marL="9525" marR="9525" marT="9527" marB="0" anchor="b"/>
                </a:tc>
                <a:tc>
                  <a:txBody>
                    <a:bodyPr/>
                    <a:lstStyle/>
                    <a:p>
                      <a:pPr algn="r" fontAlgn="b"/>
                      <a:r>
                        <a:rPr lang="en-GB" sz="1800" u="none" strike="noStrike" dirty="0">
                          <a:effectLst/>
                        </a:rPr>
                        <a:t>1</a:t>
                      </a:r>
                      <a:endParaRPr lang="en-GB" sz="1800" b="0" i="0" u="none" strike="noStrike" dirty="0">
                        <a:solidFill>
                          <a:srgbClr val="000000"/>
                        </a:solidFill>
                        <a:effectLst/>
                        <a:latin typeface="Calibri"/>
                      </a:endParaRPr>
                    </a:p>
                  </a:txBody>
                  <a:tcPr marL="9525" marR="9525" marT="9527" marB="0" anchor="b"/>
                </a:tc>
                <a:tc>
                  <a:txBody>
                    <a:bodyPr/>
                    <a:lstStyle/>
                    <a:p>
                      <a:pPr algn="r" fontAlgn="b"/>
                      <a:r>
                        <a:rPr lang="en-GB" sz="1800" u="none" strike="noStrike" dirty="0">
                          <a:effectLst/>
                        </a:rPr>
                        <a:t>-209.727</a:t>
                      </a:r>
                      <a:endParaRPr lang="en-GB" sz="1800" b="0" i="0" u="none" strike="noStrike" dirty="0">
                        <a:solidFill>
                          <a:srgbClr val="000000"/>
                        </a:solidFill>
                        <a:effectLst/>
                        <a:latin typeface="Calibri"/>
                      </a:endParaRPr>
                    </a:p>
                  </a:txBody>
                  <a:tcPr marL="9525" marR="9525" marT="9527" marB="0" anchor="b"/>
                </a:tc>
              </a:tr>
              <a:tr h="530335">
                <a:tc>
                  <a:txBody>
                    <a:bodyPr/>
                    <a:lstStyle/>
                    <a:p>
                      <a:pPr algn="l" fontAlgn="b"/>
                      <a:r>
                        <a:rPr lang="en-GB" sz="1800" u="none" strike="noStrike" dirty="0" smtClean="0">
                          <a:effectLst/>
                        </a:rPr>
                        <a:t>Flows (V2)</a:t>
                      </a:r>
                      <a:endParaRPr lang="en-GB" sz="1800" b="0" i="0" u="none" strike="noStrike" dirty="0">
                        <a:solidFill>
                          <a:srgbClr val="000000"/>
                        </a:solidFill>
                        <a:effectLst/>
                        <a:latin typeface="Calibri"/>
                      </a:endParaRPr>
                    </a:p>
                  </a:txBody>
                  <a:tcPr marL="9525" marR="9525" marT="9527" marB="0" anchor="b"/>
                </a:tc>
                <a:tc>
                  <a:txBody>
                    <a:bodyPr/>
                    <a:lstStyle/>
                    <a:p>
                      <a:pPr algn="r" fontAlgn="b"/>
                      <a:r>
                        <a:rPr lang="en-GB" sz="1800" u="none" strike="noStrike" dirty="0" smtClean="0">
                          <a:solidFill>
                            <a:srgbClr val="FF0000"/>
                          </a:solidFill>
                          <a:effectLst/>
                        </a:rPr>
                        <a:t>3.38</a:t>
                      </a:r>
                      <a:endParaRPr lang="en-GB" sz="1800" b="0" i="0" u="none" strike="noStrike" dirty="0">
                        <a:solidFill>
                          <a:srgbClr val="FF0000"/>
                        </a:solidFill>
                        <a:effectLst/>
                        <a:latin typeface="Calibri"/>
                      </a:endParaRPr>
                    </a:p>
                  </a:txBody>
                  <a:tcPr marL="9525" marR="9525" marT="9527" marB="0" anchor="b"/>
                </a:tc>
                <a:tc>
                  <a:txBody>
                    <a:bodyPr/>
                    <a:lstStyle/>
                    <a:p>
                      <a:pPr algn="r" fontAlgn="b"/>
                      <a:r>
                        <a:rPr lang="en-GB" sz="1800" u="none" strike="noStrike" dirty="0" smtClean="0">
                          <a:effectLst/>
                        </a:rPr>
                        <a:t>7.95</a:t>
                      </a:r>
                      <a:endParaRPr lang="en-GB" sz="1800" b="0" i="0" u="none" strike="noStrike" dirty="0">
                        <a:solidFill>
                          <a:srgbClr val="000000"/>
                        </a:solidFill>
                        <a:effectLst/>
                        <a:latin typeface="Calibri"/>
                      </a:endParaRPr>
                    </a:p>
                  </a:txBody>
                  <a:tcPr marL="9525" marR="9525" marT="9527" marB="0" anchor="b"/>
                </a:tc>
                <a:tc>
                  <a:txBody>
                    <a:bodyPr/>
                    <a:lstStyle/>
                    <a:p>
                      <a:pPr algn="r" fontAlgn="b"/>
                      <a:r>
                        <a:rPr lang="en-GB" sz="1800" u="none" strike="noStrike" dirty="0">
                          <a:effectLst/>
                        </a:rPr>
                        <a:t>-97.2634</a:t>
                      </a:r>
                      <a:endParaRPr lang="en-GB" sz="1800" b="0" i="0" u="none" strike="noStrike" dirty="0">
                        <a:solidFill>
                          <a:srgbClr val="000000"/>
                        </a:solidFill>
                        <a:effectLst/>
                        <a:latin typeface="Calibri"/>
                      </a:endParaRPr>
                    </a:p>
                  </a:txBody>
                  <a:tcPr marL="9525" marR="9525" marT="9527" marB="0" anchor="b"/>
                </a:tc>
              </a:tr>
            </a:tbl>
          </a:graphicData>
        </a:graphic>
      </p:graphicFrame>
    </p:spTree>
  </p:cSld>
  <p:clrMapOvr>
    <a:masterClrMapping/>
  </p:clrMapOvr>
  <p:transition advTm="1000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304800"/>
            <a:ext cx="8229600" cy="685800"/>
          </a:xfrm>
        </p:spPr>
        <p:txBody>
          <a:bodyPr/>
          <a:lstStyle/>
          <a:p>
            <a:pPr eaLnBrk="1" hangingPunct="1"/>
            <a:r>
              <a:rPr lang="en-GB" sz="2400" b="1" dirty="0" smtClean="0">
                <a:solidFill>
                  <a:srgbClr val="990099"/>
                </a:solidFill>
              </a:rPr>
              <a:t>Overview Lecture 2:Three major methodological issues on why policy </a:t>
            </a:r>
            <a:r>
              <a:rPr lang="en-GB" sz="2400" b="1" dirty="0" err="1" smtClean="0">
                <a:solidFill>
                  <a:srgbClr val="990099"/>
                </a:solidFill>
              </a:rPr>
              <a:t>fails:Why</a:t>
            </a:r>
            <a:r>
              <a:rPr lang="en-GB" sz="2400" b="1" dirty="0" smtClean="0">
                <a:solidFill>
                  <a:srgbClr val="990099"/>
                </a:solidFill>
              </a:rPr>
              <a:t> no dogs barked? Robust Policy Design and monitoring needs to move away from macro-econometric </a:t>
            </a:r>
            <a:r>
              <a:rPr lang="en-GB" sz="2400" b="1" smtClean="0">
                <a:solidFill>
                  <a:srgbClr val="990099"/>
                </a:solidFill>
              </a:rPr>
              <a:t>models to MAFNs   </a:t>
            </a:r>
            <a:endParaRPr lang="en-US" sz="2400" b="1" dirty="0" smtClean="0">
              <a:solidFill>
                <a:srgbClr val="990099"/>
              </a:solidFill>
            </a:endParaRPr>
          </a:p>
        </p:txBody>
      </p:sp>
      <p:sp>
        <p:nvSpPr>
          <p:cNvPr id="21507" name="Rectangle 3"/>
          <p:cNvSpPr txBox="1">
            <a:spLocks noChangeArrowheads="1"/>
          </p:cNvSpPr>
          <p:nvPr/>
        </p:nvSpPr>
        <p:spPr bwMode="auto">
          <a:xfrm>
            <a:off x="457200" y="1295400"/>
            <a:ext cx="82296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lnSpc>
                <a:spcPct val="80000"/>
              </a:lnSpc>
              <a:spcBef>
                <a:spcPct val="20000"/>
              </a:spcBef>
              <a:buFont typeface="Arial" charset="0"/>
              <a:buAutoNum type="arabicPeriod"/>
            </a:pPr>
            <a:r>
              <a:rPr lang="en-GB" sz="2000" dirty="0"/>
              <a:t>Why was the need for </a:t>
            </a:r>
            <a:r>
              <a:rPr lang="en-GB" sz="2000" dirty="0" err="1"/>
              <a:t>macroprudential</a:t>
            </a:r>
            <a:r>
              <a:rPr lang="en-GB" sz="2000" dirty="0"/>
              <a:t> framework eschewed?  Mainstream Neoclassical ‘Representative Agent’ Models; </a:t>
            </a:r>
            <a:r>
              <a:rPr lang="en-GB" sz="2000" i="1" dirty="0">
                <a:solidFill>
                  <a:srgbClr val="FF0000"/>
                </a:solidFill>
              </a:rPr>
              <a:t>Unfortunate Irrelevance of Most State of the Art Monetary Economics</a:t>
            </a:r>
            <a:r>
              <a:rPr lang="en-GB" sz="2000" i="1" dirty="0"/>
              <a:t> (Buiter 09</a:t>
            </a:r>
            <a:r>
              <a:rPr lang="en-GB" sz="2000" i="1" dirty="0" smtClean="0"/>
              <a:t>); evolutionary nature of money and credit  </a:t>
            </a:r>
            <a:endParaRPr lang="en-GB" sz="2000" dirty="0"/>
          </a:p>
          <a:p>
            <a:pPr eaLnBrk="1" hangingPunct="1">
              <a:lnSpc>
                <a:spcPct val="80000"/>
              </a:lnSpc>
              <a:spcBef>
                <a:spcPct val="20000"/>
              </a:spcBef>
              <a:buFont typeface="Arial" charset="0"/>
              <a:buNone/>
            </a:pPr>
            <a:r>
              <a:rPr lang="en-GB" sz="2000" dirty="0"/>
              <a:t>2.Why were there no system wide quantitative models developed for stress tests of how the financial network would function under these micro regulatory rules of individual bank behaviour?</a:t>
            </a:r>
          </a:p>
          <a:p>
            <a:pPr eaLnBrk="1" hangingPunct="1">
              <a:lnSpc>
                <a:spcPct val="80000"/>
              </a:lnSpc>
              <a:spcBef>
                <a:spcPct val="20000"/>
              </a:spcBef>
              <a:buFont typeface="Arial" charset="0"/>
              <a:buNone/>
            </a:pPr>
            <a:r>
              <a:rPr lang="en-GB" sz="2000" dirty="0"/>
              <a:t>Failure of macro-econometric models for policy analysis (Lucas Critique);we have yet to replace this with multi-agent fine grained data base driven financial network models</a:t>
            </a:r>
          </a:p>
          <a:p>
            <a:pPr eaLnBrk="1" hangingPunct="1">
              <a:lnSpc>
                <a:spcPct val="80000"/>
              </a:lnSpc>
              <a:spcBef>
                <a:spcPct val="20000"/>
              </a:spcBef>
              <a:buFont typeface="Arial" charset="0"/>
              <a:buNone/>
            </a:pPr>
            <a:r>
              <a:rPr lang="en-GB" sz="2000" dirty="0"/>
              <a:t>3. Urgent need for modelling tools to monitor liquidity </a:t>
            </a:r>
            <a:r>
              <a:rPr lang="en-GB" sz="2000" dirty="0" err="1" smtClean="0"/>
              <a:t>gridlocks,direction</a:t>
            </a:r>
            <a:r>
              <a:rPr lang="en-GB" sz="2000" dirty="0" smtClean="0"/>
              <a:t> </a:t>
            </a:r>
            <a:r>
              <a:rPr lang="en-GB" sz="2000" dirty="0"/>
              <a:t>of an ongoing financial contagion, systemic risk :  </a:t>
            </a:r>
            <a:r>
              <a:rPr lang="en-GB" sz="2000" b="1" dirty="0"/>
              <a:t>Multi-Agent Financial Network </a:t>
            </a:r>
            <a:r>
              <a:rPr lang="en-GB" sz="2000" b="1" dirty="0" smtClean="0"/>
              <a:t>Models </a:t>
            </a:r>
            <a:r>
              <a:rPr lang="en-GB" sz="2000" b="1" dirty="0" err="1" smtClean="0"/>
              <a:t>ie</a:t>
            </a:r>
            <a:r>
              <a:rPr lang="en-GB" sz="2000" b="1" dirty="0" smtClean="0"/>
              <a:t>. intelligence based models that can monitor perverse incentives </a:t>
            </a:r>
            <a:endParaRPr lang="en-GB" sz="2000" b="1" dirty="0"/>
          </a:p>
          <a:p>
            <a:pPr eaLnBrk="1" hangingPunct="1">
              <a:lnSpc>
                <a:spcPct val="80000"/>
              </a:lnSpc>
              <a:spcBef>
                <a:spcPct val="20000"/>
              </a:spcBef>
              <a:buFont typeface="Arial" charset="0"/>
              <a:buNone/>
            </a:pPr>
            <a:r>
              <a:rPr lang="en-GB" sz="2000" dirty="0"/>
              <a:t> </a:t>
            </a:r>
          </a:p>
          <a:p>
            <a:pPr eaLnBrk="1" hangingPunct="1">
              <a:lnSpc>
                <a:spcPct val="80000"/>
              </a:lnSpc>
              <a:spcBef>
                <a:spcPct val="20000"/>
              </a:spcBef>
              <a:buFont typeface="Arial" charset="0"/>
              <a:buNone/>
            </a:pPr>
            <a:r>
              <a:rPr lang="en-GB" sz="2000" dirty="0"/>
              <a:t>Answer: Lack of </a:t>
            </a:r>
            <a:r>
              <a:rPr lang="en-GB" sz="2000" dirty="0">
                <a:solidFill>
                  <a:srgbClr val="FF0000"/>
                </a:solidFill>
              </a:rPr>
              <a:t>Complex Adaptive System</a:t>
            </a:r>
            <a:r>
              <a:rPr lang="en-GB" sz="2000" dirty="0"/>
              <a:t> framework- Red Queen type competitive co-evolution </a:t>
            </a:r>
            <a:r>
              <a:rPr lang="en-GB" sz="2000" dirty="0" err="1"/>
              <a:t>esp</a:t>
            </a:r>
            <a:r>
              <a:rPr lang="en-GB" sz="2000" dirty="0"/>
              <a:t> between regulator and </a:t>
            </a:r>
            <a:r>
              <a:rPr lang="en-GB" sz="2000" dirty="0" err="1"/>
              <a:t>regulatee</a:t>
            </a:r>
            <a:r>
              <a:rPr lang="en-GB" sz="2000" dirty="0"/>
              <a:t> requires constant vigilance and production of countervailing measures(Markose 2004, 2005) Robert Axelrod on Fragility of Communication Networks : Overlook Competitive Co-evolution </a:t>
            </a:r>
          </a:p>
        </p:txBody>
      </p:sp>
    </p:spTree>
  </p:cSld>
  <p:clrMapOvr>
    <a:masterClrMapping/>
  </p:clrMapOvr>
  <p:transition advTm="10000"/>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GB" sz="3200" smtClean="0"/>
              <a:t>How to stabilize: Superspreader tax quantified : tax using Evcentrality of each bank Vi or vi^2 to reduce max eigenvalue of matrix</a:t>
            </a:r>
          </a:p>
        </p:txBody>
      </p:sp>
      <p:pic>
        <p:nvPicPr>
          <p:cNvPr id="48131" name="Content Placeholder 4"/>
          <p:cNvPicPr>
            <a:picLocks noGrp="1" noChangeArrowheads="1"/>
          </p:cNvPicPr>
          <p:nvPr>
            <p:ph idx="1"/>
          </p:nvPr>
        </p:nvPicPr>
        <p:blipFill>
          <a:blip r:embed="rId3" cstate="print"/>
          <a:srcRect/>
          <a:stretch>
            <a:fillRect/>
          </a:stretch>
        </p:blipFill>
        <p:spPr>
          <a:xfrm>
            <a:off x="384175" y="2060575"/>
            <a:ext cx="8223250" cy="4522788"/>
          </a:xfrm>
        </p:spPr>
      </p:pic>
    </p:spTree>
  </p:cSld>
  <p:clrMapOvr>
    <a:masterClrMapping/>
  </p:clrMapOvr>
  <p:transition advTm="10000"/>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GB" smtClean="0"/>
              <a:t>Superspreader tax rate</a:t>
            </a:r>
          </a:p>
        </p:txBody>
      </p:sp>
      <p:pic>
        <p:nvPicPr>
          <p:cNvPr id="49155" name="Content Placeholder 3"/>
          <p:cNvPicPr>
            <a:picLocks noGrp="1" noChangeArrowheads="1"/>
          </p:cNvPicPr>
          <p:nvPr>
            <p:ph idx="1"/>
          </p:nvPr>
        </p:nvPicPr>
        <p:blipFill>
          <a:blip r:embed="rId2" cstate="print"/>
          <a:srcRect/>
          <a:stretch>
            <a:fillRect/>
          </a:stretch>
        </p:blipFill>
        <p:spPr>
          <a:xfrm>
            <a:off x="384175" y="1603375"/>
            <a:ext cx="8223250" cy="4522788"/>
          </a:xfrm>
        </p:spPr>
      </p:pic>
    </p:spTree>
  </p:cSld>
  <p:clrMapOvr>
    <a:masterClrMapping/>
  </p:clrMapOvr>
  <p:transition advTm="10000"/>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342900" indent="-342900">
              <a:spcBef>
                <a:spcPct val="20000"/>
              </a:spcBef>
              <a:defRPr/>
            </a:pPr>
            <a:r>
              <a:rPr lang="en-GB" sz="2400" dirty="0" smtClean="0">
                <a:solidFill>
                  <a:srgbClr val="000000"/>
                </a:solidFill>
                <a:latin typeface="Times New Roman" pitchFamily="18" charset="0"/>
                <a:ea typeface="+mn-ea"/>
                <a:cs typeface="Times New Roman" pitchFamily="18" charset="0"/>
              </a:rPr>
              <a:t/>
            </a:r>
            <a:br>
              <a:rPr lang="en-GB" sz="2400" dirty="0" smtClean="0">
                <a:solidFill>
                  <a:srgbClr val="000000"/>
                </a:solidFill>
                <a:latin typeface="Times New Roman" pitchFamily="18" charset="0"/>
                <a:ea typeface="+mn-ea"/>
                <a:cs typeface="Times New Roman" pitchFamily="18" charset="0"/>
              </a:rPr>
            </a:br>
            <a:r>
              <a:rPr lang="en-GB" sz="2400" dirty="0">
                <a:solidFill>
                  <a:srgbClr val="000000"/>
                </a:solidFill>
                <a:latin typeface="Times New Roman" pitchFamily="18" charset="0"/>
                <a:ea typeface="+mn-ea"/>
                <a:cs typeface="Times New Roman" pitchFamily="18" charset="0"/>
              </a:rPr>
              <a:t/>
            </a:r>
            <a:br>
              <a:rPr lang="en-GB" sz="2400" dirty="0">
                <a:solidFill>
                  <a:srgbClr val="000000"/>
                </a:solidFill>
                <a:latin typeface="Times New Roman" pitchFamily="18" charset="0"/>
                <a:ea typeface="+mn-ea"/>
                <a:cs typeface="Times New Roman" pitchFamily="18" charset="0"/>
              </a:rPr>
            </a:br>
            <a:r>
              <a:rPr lang="en-GB" sz="2400" dirty="0" smtClean="0">
                <a:solidFill>
                  <a:srgbClr val="000000"/>
                </a:solidFill>
                <a:latin typeface="Times New Roman" pitchFamily="18" charset="0"/>
                <a:ea typeface="+mn-ea"/>
                <a:cs typeface="Times New Roman" pitchFamily="18" charset="0"/>
              </a:rPr>
              <a:t/>
            </a:r>
            <a:br>
              <a:rPr lang="en-GB" sz="2400" dirty="0" smtClean="0">
                <a:solidFill>
                  <a:srgbClr val="000000"/>
                </a:solidFill>
                <a:latin typeface="Times New Roman" pitchFamily="18" charset="0"/>
                <a:ea typeface="+mn-ea"/>
                <a:cs typeface="Times New Roman" pitchFamily="18" charset="0"/>
              </a:rPr>
            </a:br>
            <a:r>
              <a:rPr lang="en-GB" sz="2400" dirty="0" smtClean="0">
                <a:solidFill>
                  <a:srgbClr val="000000"/>
                </a:solidFill>
                <a:latin typeface="Times New Roman" pitchFamily="18" charset="0"/>
                <a:ea typeface="+mn-ea"/>
                <a:cs typeface="Times New Roman" pitchFamily="18" charset="0"/>
              </a:rPr>
              <a:t>Table  </a:t>
            </a:r>
            <a:r>
              <a:rPr lang="en-GB" sz="2400" dirty="0">
                <a:solidFill>
                  <a:srgbClr val="000000"/>
                </a:solidFill>
                <a:latin typeface="Times New Roman" pitchFamily="18" charset="0"/>
                <a:ea typeface="+mn-ea"/>
                <a:cs typeface="Times New Roman" pitchFamily="18" charset="0"/>
              </a:rPr>
              <a:t>7 Super-Spreader Tax Raised From Top 20 LCFIs (All columns other than EVC $</a:t>
            </a:r>
            <a:r>
              <a:rPr lang="en-GB" sz="2400" dirty="0" err="1">
                <a:solidFill>
                  <a:srgbClr val="000000"/>
                </a:solidFill>
                <a:latin typeface="Times New Roman" pitchFamily="18" charset="0"/>
                <a:ea typeface="+mn-ea"/>
                <a:cs typeface="Times New Roman" pitchFamily="18" charset="0"/>
              </a:rPr>
              <a:t>bns</a:t>
            </a:r>
            <a:r>
              <a:rPr lang="en-GB" sz="2400" dirty="0" smtClean="0">
                <a:solidFill>
                  <a:srgbClr val="000000"/>
                </a:solidFill>
                <a:latin typeface="Times New Roman" pitchFamily="18" charset="0"/>
                <a:ea typeface="+mn-ea"/>
                <a:cs typeface="Times New Roman" pitchFamily="18" charset="0"/>
              </a:rPr>
              <a:t>)  PTO</a:t>
            </a:r>
            <a:r>
              <a:rPr lang="en-GB" sz="2400" dirty="0">
                <a:solidFill>
                  <a:srgbClr val="000000"/>
                </a:solidFill>
                <a:latin typeface="Times New Roman" pitchFamily="18" charset="0"/>
                <a:ea typeface="+mn-ea"/>
                <a:cs typeface="Times New Roman" pitchFamily="18" charset="0"/>
              </a:rPr>
              <a:t/>
            </a:r>
            <a:br>
              <a:rPr lang="en-GB" sz="2400" dirty="0">
                <a:solidFill>
                  <a:srgbClr val="000000"/>
                </a:solidFill>
                <a:latin typeface="Times New Roman" pitchFamily="18" charset="0"/>
                <a:ea typeface="+mn-ea"/>
                <a:cs typeface="Times New Roman" pitchFamily="18" charset="0"/>
              </a:rPr>
            </a:br>
            <a:r>
              <a:rPr lang="en-GB" sz="2400" dirty="0">
                <a:solidFill>
                  <a:srgbClr val="000000"/>
                </a:solidFill>
                <a:latin typeface="Times New Roman" pitchFamily="18" charset="0"/>
                <a:ea typeface="+mn-ea"/>
                <a:cs typeface="Times New Roman" pitchFamily="18" charset="0"/>
              </a:rPr>
              <a:t>Note EVC is Eigenvector Centrality ; Tax % = EVC x alpha; </a:t>
            </a:r>
            <a:r>
              <a:rPr lang="en-GB" sz="2400" dirty="0" err="1">
                <a:solidFill>
                  <a:srgbClr val="000000"/>
                </a:solidFill>
                <a:latin typeface="Times New Roman" pitchFamily="18" charset="0"/>
                <a:ea typeface="+mn-ea"/>
                <a:cs typeface="Times New Roman" pitchFamily="18" charset="0"/>
              </a:rPr>
              <a:t>Tax$s</a:t>
            </a:r>
            <a:r>
              <a:rPr lang="en-GB" sz="2400" dirty="0">
                <a:solidFill>
                  <a:srgbClr val="000000"/>
                </a:solidFill>
                <a:latin typeface="Times New Roman" pitchFamily="18" charset="0"/>
                <a:ea typeface="+mn-ea"/>
                <a:cs typeface="Times New Roman" pitchFamily="18" charset="0"/>
              </a:rPr>
              <a:t>= Tax Rate x Tier 1 Capital  </a:t>
            </a:r>
            <a:br>
              <a:rPr lang="en-GB" sz="2400" dirty="0">
                <a:solidFill>
                  <a:srgbClr val="000000"/>
                </a:solidFill>
                <a:latin typeface="Times New Roman" pitchFamily="18" charset="0"/>
                <a:ea typeface="+mn-ea"/>
                <a:cs typeface="Times New Roman" pitchFamily="18" charset="0"/>
              </a:rPr>
            </a:br>
            <a:r>
              <a:rPr lang="en-GB" sz="3200" dirty="0">
                <a:solidFill>
                  <a:srgbClr val="000000"/>
                </a:solidFill>
                <a:ea typeface="+mn-ea"/>
                <a:cs typeface="+mn-cs"/>
              </a:rPr>
              <a:t/>
            </a:r>
            <a:br>
              <a:rPr lang="en-GB" sz="3200" dirty="0">
                <a:solidFill>
                  <a:srgbClr val="000000"/>
                </a:solidFill>
                <a:ea typeface="+mn-ea"/>
                <a:cs typeface="+mn-cs"/>
              </a:rPr>
            </a:br>
            <a:endParaRPr lang="en-GB" dirty="0"/>
          </a:p>
        </p:txBody>
      </p:sp>
      <p:sp>
        <p:nvSpPr>
          <p:cNvPr id="50179" name="Content Placeholder 2"/>
          <p:cNvSpPr>
            <a:spLocks noGrp="1"/>
          </p:cNvSpPr>
          <p:nvPr>
            <p:ph idx="1"/>
          </p:nvPr>
        </p:nvSpPr>
        <p:spPr/>
        <p:txBody>
          <a:bodyPr/>
          <a:lstStyle/>
          <a:p>
            <a:r>
              <a:rPr lang="en-GB" sz="2800" smtClean="0"/>
              <a:t>Super-spreader fund works like an escrow account; amounts escrowed as in a CCP or by regulator to be disbursed when default occurs</a:t>
            </a:r>
          </a:p>
          <a:p>
            <a:r>
              <a:rPr lang="en-GB" sz="2800" smtClean="0"/>
              <a:t>Super Spreader Fund </a:t>
            </a:r>
            <a:r>
              <a:rPr lang="en-GB" sz="2800" i="1" smtClean="0"/>
              <a:t>lite </a:t>
            </a:r>
            <a:r>
              <a:rPr lang="en-GB" sz="2800" smtClean="0"/>
              <a:t>: Secure funds to cover max losses of 1</a:t>
            </a:r>
            <a:r>
              <a:rPr lang="en-GB" sz="2800" baseline="30000" smtClean="0"/>
              <a:t>st</a:t>
            </a:r>
            <a:r>
              <a:rPr lang="en-GB" sz="2800" smtClean="0"/>
              <a:t> tier (q=1) from any trigger bank failure</a:t>
            </a:r>
          </a:p>
          <a:p>
            <a:r>
              <a:rPr lang="en-GB" sz="2800" smtClean="0"/>
              <a:t>Full stabilization for λ</a:t>
            </a:r>
            <a:r>
              <a:rPr lang="en-GB" sz="2800" baseline="-25000" smtClean="0"/>
              <a:t>max</a:t>
            </a:r>
            <a:r>
              <a:rPr lang="en-GB" sz="2800" baseline="30000" smtClean="0"/>
              <a:t>  </a:t>
            </a:r>
            <a:r>
              <a:rPr lang="en-GB" sz="2800" smtClean="0"/>
              <a:t> &lt; 1, costly implies tax rates of 77% of Tier 1 capital of Goldman Sachs etc</a:t>
            </a:r>
          </a:p>
          <a:p>
            <a:endParaRPr lang="en-GB" smtClean="0"/>
          </a:p>
        </p:txBody>
      </p:sp>
    </p:spTree>
  </p:cSld>
  <p:clrMapOvr>
    <a:masterClrMapping/>
  </p:clrMapOvr>
  <p:transition advTm="10000"/>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3"/>
          <p:cNvSpPr>
            <a:spLocks noGrp="1" noChangeArrowheads="1"/>
          </p:cNvSpPr>
          <p:nvPr>
            <p:ph type="body" idx="1"/>
          </p:nvPr>
        </p:nvSpPr>
        <p:spPr>
          <a:xfrm>
            <a:off x="457200" y="1752600"/>
            <a:ext cx="8229600" cy="4525963"/>
          </a:xfrm>
        </p:spPr>
        <p:txBody>
          <a:bodyPr/>
          <a:lstStyle/>
          <a:p>
            <a:pPr>
              <a:lnSpc>
                <a:spcPct val="80000"/>
              </a:lnSpc>
            </a:pPr>
            <a:r>
              <a:rPr lang="en-GB" sz="2000" smtClean="0"/>
              <a:t>Too interconnected to fail addressed only if systemic risk from individual banks can be rectified with a price or tax reflecting the negative externalities of their connectivity </a:t>
            </a:r>
          </a:p>
          <a:p>
            <a:pPr>
              <a:lnSpc>
                <a:spcPct val="80000"/>
              </a:lnSpc>
            </a:pPr>
            <a:r>
              <a:rPr lang="en-GB" sz="2000" smtClean="0"/>
              <a:t>Lessons to be learnt : Disease Transmission in scale free networks (May and Lloyd (1998), Barthelemy et. al : With higher probabilities that a node is connected to highly connected nodes means disease spread follows a hierarchical order. </a:t>
            </a:r>
          </a:p>
          <a:p>
            <a:pPr>
              <a:lnSpc>
                <a:spcPct val="80000"/>
              </a:lnSpc>
            </a:pPr>
            <a:r>
              <a:rPr lang="en-GB" sz="2000" smtClean="0"/>
              <a:t>Highly connected nodes become infected first and epidemic dying out fast  and often contained in first two tiers</a:t>
            </a:r>
          </a:p>
          <a:p>
            <a:pPr>
              <a:lnSpc>
                <a:spcPct val="80000"/>
              </a:lnSpc>
            </a:pPr>
            <a:r>
              <a:rPr lang="en-GB" sz="2000" smtClean="0"/>
              <a:t>Cold comfort for financial networks as failure of superspreaders destroys bulk of Tier 1 capital and history as we know it is over !      </a:t>
            </a:r>
          </a:p>
          <a:p>
            <a:pPr>
              <a:lnSpc>
                <a:spcPct val="80000"/>
              </a:lnSpc>
            </a:pPr>
            <a:endParaRPr lang="en-GB" sz="2000" smtClean="0"/>
          </a:p>
          <a:p>
            <a:pPr>
              <a:lnSpc>
                <a:spcPct val="80000"/>
              </a:lnSpc>
            </a:pPr>
            <a:r>
              <a:rPr lang="en-GB" sz="2000" smtClean="0"/>
              <a:t>Innoculate a few rather than whole population; Strengthen hub; Reduce variance of node strength in dominant eigenvalue formula</a:t>
            </a:r>
          </a:p>
          <a:p>
            <a:pPr>
              <a:lnSpc>
                <a:spcPct val="80000"/>
              </a:lnSpc>
            </a:pPr>
            <a:r>
              <a:rPr lang="en-GB" sz="2000" smtClean="0"/>
              <a:t>Changes in eigenvector centrality of FIs can give early warning of instability causing banks</a:t>
            </a:r>
          </a:p>
          <a:p>
            <a:pPr>
              <a:lnSpc>
                <a:spcPct val="80000"/>
              </a:lnSpc>
              <a:buFontTx/>
              <a:buNone/>
            </a:pPr>
            <a:endParaRPr lang="en-US" sz="2000" smtClean="0"/>
          </a:p>
        </p:txBody>
      </p:sp>
      <p:sp>
        <p:nvSpPr>
          <p:cNvPr id="52227" name="Rectangle 2"/>
          <p:cNvSpPr txBox="1">
            <a:spLocks noChangeArrowheads="1"/>
          </p:cNvSpPr>
          <p:nvPr/>
        </p:nvSpPr>
        <p:spPr bwMode="auto">
          <a:xfrm>
            <a:off x="457200" y="274638"/>
            <a:ext cx="8229600" cy="1325562"/>
          </a:xfrm>
          <a:prstGeom prst="rect">
            <a:avLst/>
          </a:prstGeom>
          <a:noFill/>
          <a:ln w="9525">
            <a:noFill/>
            <a:miter lim="800000"/>
            <a:headEnd/>
            <a:tailEnd/>
          </a:ln>
        </p:spPr>
        <p:txBody>
          <a:bodyPr anchor="ctr"/>
          <a:lstStyle/>
          <a:p>
            <a:pPr algn="ctr"/>
            <a:r>
              <a:rPr lang="en-US" sz="2800">
                <a:solidFill>
                  <a:srgbClr val="990099"/>
                </a:solidFill>
              </a:rPr>
              <a:t>Conclusion :Systems are unstable and super-spreader taxes aim to mitigate instability</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3"/>
          <p:cNvSpPr txBox="1">
            <a:spLocks noChangeArrowheads="1"/>
          </p:cNvSpPr>
          <p:nvPr/>
        </p:nvSpPr>
        <p:spPr bwMode="auto">
          <a:xfrm>
            <a:off x="457200" y="838200"/>
            <a:ext cx="8229600" cy="5562600"/>
          </a:xfrm>
          <a:prstGeom prst="rect">
            <a:avLst/>
          </a:prstGeom>
          <a:noFill/>
          <a:ln>
            <a:noFill/>
          </a:ln>
          <a:extLst/>
        </p:spPr>
        <p:txBody>
          <a:bodyPr/>
          <a:lstStyle>
            <a:lvl1pPr marL="342900" indent="-3429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indent="0">
              <a:lnSpc>
                <a:spcPct val="80000"/>
              </a:lnSpc>
              <a:spcBef>
                <a:spcPct val="20000"/>
              </a:spcBef>
              <a:defRPr/>
            </a:pPr>
            <a:endParaRPr lang="it-IT" sz="2200" dirty="0" smtClean="0"/>
          </a:p>
          <a:p>
            <a:pPr>
              <a:lnSpc>
                <a:spcPct val="80000"/>
              </a:lnSpc>
              <a:spcBef>
                <a:spcPct val="20000"/>
              </a:spcBef>
              <a:buFontTx/>
              <a:buChar char="•"/>
              <a:defRPr/>
            </a:pPr>
            <a:r>
              <a:rPr lang="it-IT" sz="2800" dirty="0" smtClean="0"/>
              <a:t>Derivatives do not complete markets; excessive use causes tail risk; extant size a threat</a:t>
            </a:r>
          </a:p>
          <a:p>
            <a:pPr>
              <a:lnSpc>
                <a:spcPct val="80000"/>
              </a:lnSpc>
              <a:spcBef>
                <a:spcPct val="20000"/>
              </a:spcBef>
              <a:buFontTx/>
              <a:buChar char="•"/>
              <a:defRPr/>
            </a:pPr>
            <a:r>
              <a:rPr lang="en-US" sz="2800" dirty="0" smtClean="0"/>
              <a:t>Super spreader tax and fund recommended over ad hoc breakup of banks</a:t>
            </a:r>
          </a:p>
          <a:p>
            <a:pPr>
              <a:lnSpc>
                <a:spcPct val="80000"/>
              </a:lnSpc>
              <a:spcBef>
                <a:spcPct val="20000"/>
              </a:spcBef>
              <a:buFontTx/>
              <a:buChar char="•"/>
              <a:defRPr/>
            </a:pPr>
            <a:r>
              <a:rPr lang="en-US" sz="2800" dirty="0" smtClean="0"/>
              <a:t> Can eigenvector centrality based on adjacency matrix </a:t>
            </a:r>
            <a:r>
              <a:rPr lang="en-US" sz="2800" dirty="0" err="1" smtClean="0"/>
              <a:t>ie</a:t>
            </a:r>
            <a:r>
              <a:rPr lang="en-US" sz="2800" dirty="0" smtClean="0"/>
              <a:t>. </a:t>
            </a:r>
            <a:r>
              <a:rPr lang="en-US" sz="2800" dirty="0" err="1" smtClean="0"/>
              <a:t>unweighted</a:t>
            </a:r>
            <a:r>
              <a:rPr lang="en-US" sz="2800" dirty="0" smtClean="0"/>
              <a:t> eigenvector centrality be a sufficient proxy ?; less information is needed</a:t>
            </a:r>
          </a:p>
          <a:p>
            <a:pPr>
              <a:lnSpc>
                <a:spcPct val="80000"/>
              </a:lnSpc>
              <a:spcBef>
                <a:spcPct val="20000"/>
              </a:spcBef>
              <a:buFontTx/>
              <a:buChar char="•"/>
              <a:defRPr/>
            </a:pPr>
            <a:endParaRPr lang="en-US" sz="2800" dirty="0" smtClean="0"/>
          </a:p>
          <a:p>
            <a:pPr>
              <a:lnSpc>
                <a:spcPct val="80000"/>
              </a:lnSpc>
              <a:spcBef>
                <a:spcPct val="20000"/>
              </a:spcBef>
              <a:buFontTx/>
              <a:buChar char="•"/>
              <a:defRPr/>
            </a:pPr>
            <a:r>
              <a:rPr lang="en-US" sz="2800" dirty="0" smtClean="0"/>
              <a:t>Capital for CCPs to secure system stability can use same calculations </a:t>
            </a:r>
            <a:endParaRPr lang="en-US" sz="2800" dirty="0"/>
          </a:p>
          <a:p>
            <a:pPr>
              <a:lnSpc>
                <a:spcPct val="80000"/>
              </a:lnSpc>
              <a:spcBef>
                <a:spcPct val="20000"/>
              </a:spcBef>
              <a:buFontTx/>
              <a:buChar char="•"/>
              <a:defRPr/>
            </a:pPr>
            <a:r>
              <a:rPr lang="en-US" sz="2800" dirty="0" smtClean="0"/>
              <a:t>Further stress tests for robustness of ICE to see if .0013% capital is sufficient </a:t>
            </a:r>
          </a:p>
          <a:p>
            <a:pPr>
              <a:lnSpc>
                <a:spcPct val="80000"/>
              </a:lnSpc>
              <a:spcBef>
                <a:spcPct val="20000"/>
              </a:spcBef>
              <a:buFontTx/>
              <a:buChar char="•"/>
              <a:defRPr/>
            </a:pPr>
            <a:endParaRPr lang="en-US" sz="2800" dirty="0" smtClean="0"/>
          </a:p>
          <a:p>
            <a:pPr>
              <a:lnSpc>
                <a:spcPct val="80000"/>
              </a:lnSpc>
              <a:spcBef>
                <a:spcPct val="20000"/>
              </a:spcBef>
              <a:buFontTx/>
              <a:buChar char="•"/>
              <a:defRPr/>
            </a:pPr>
            <a:endParaRPr lang="en-US" sz="2200" dirty="0" smtClean="0"/>
          </a:p>
        </p:txBody>
      </p:sp>
      <p:sp>
        <p:nvSpPr>
          <p:cNvPr id="53251" name="Rectangle 2"/>
          <p:cNvSpPr txBox="1">
            <a:spLocks noChangeArrowheads="1"/>
          </p:cNvSpPr>
          <p:nvPr/>
        </p:nvSpPr>
        <p:spPr bwMode="auto">
          <a:xfrm>
            <a:off x="457200" y="152400"/>
            <a:ext cx="8229600" cy="1143000"/>
          </a:xfrm>
          <a:prstGeom prst="rect">
            <a:avLst/>
          </a:prstGeom>
          <a:noFill/>
          <a:ln w="9525">
            <a:noFill/>
            <a:miter lim="800000"/>
            <a:headEnd/>
            <a:tailEnd/>
          </a:ln>
        </p:spPr>
        <p:txBody>
          <a:bodyPr/>
          <a:lstStyle/>
          <a:p>
            <a:pPr algn="ctr"/>
            <a:r>
              <a:rPr lang="en-US" sz="2800">
                <a:solidFill>
                  <a:srgbClr val="990099"/>
                </a:solidFill>
              </a:rPr>
              <a:t>Ongoing tests and Concluding Remarks </a:t>
            </a:r>
          </a:p>
        </p:txBody>
      </p:sp>
    </p:spTree>
  </p:cSld>
  <p:clrMapOvr>
    <a:masterClrMapping/>
  </p:clrMapOvr>
  <p:transition advTm="10000"/>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GB" sz="2800" b="1" i="1" smtClean="0">
                <a:solidFill>
                  <a:srgbClr val="FF0000"/>
                </a:solidFill>
              </a:rPr>
              <a:t>Other Issues :</a:t>
            </a:r>
            <a:r>
              <a:rPr lang="en-GB" sz="2800" b="1" smtClean="0">
                <a:solidFill>
                  <a:srgbClr val="FF0000"/>
                </a:solidFill>
              </a:rPr>
              <a:t>Do Real World Financial Networks Satisfy Nash Equilibrium ?</a:t>
            </a:r>
          </a:p>
        </p:txBody>
      </p:sp>
      <p:sp>
        <p:nvSpPr>
          <p:cNvPr id="54275" name="Rectangle 2"/>
          <p:cNvSpPr>
            <a:spLocks noChangeArrowheads="1"/>
          </p:cNvSpPr>
          <p:nvPr/>
        </p:nvSpPr>
        <p:spPr bwMode="auto">
          <a:xfrm>
            <a:off x="152400" y="1625600"/>
            <a:ext cx="8839200" cy="6248400"/>
          </a:xfrm>
          <a:prstGeom prst="rect">
            <a:avLst/>
          </a:prstGeom>
          <a:noFill/>
          <a:ln w="9525">
            <a:noFill/>
            <a:miter lim="800000"/>
            <a:headEnd/>
            <a:tailEnd/>
          </a:ln>
        </p:spPr>
        <p:txBody>
          <a:bodyPr>
            <a:spAutoFit/>
          </a:bodyPr>
          <a:lstStyle/>
          <a:p>
            <a:r>
              <a:rPr lang="en-GB" sz="2800"/>
              <a:t>Babus (2009) states that in “an equilibrium network the degree of systemic risk, defined as the probability that a contagion occurs conditional on one bank failing, is significantly reduced”. The premise of  </a:t>
            </a:r>
            <a:r>
              <a:rPr lang="en-GB" sz="2800" i="1"/>
              <a:t>too interconnected to fail</a:t>
            </a:r>
            <a:r>
              <a:rPr lang="en-GB" sz="2800"/>
              <a:t>  is that the failure of a big bank will increase the failure of another big bank, which we find to be the empirical characteristic of the network topology of the derivatives market involving US banks, indicates that the drivers of network formation in the real world are different from those assumed in economic equilibrium models.</a:t>
            </a:r>
          </a:p>
          <a:p>
            <a:endParaRPr lang="en-GB" sz="2800"/>
          </a:p>
          <a:p>
            <a:endParaRPr lang="en-GB" sz="2800"/>
          </a:p>
          <a:p>
            <a:endParaRPr lang="en-GB"/>
          </a:p>
          <a:p>
            <a:endParaRPr lang="en-GB"/>
          </a:p>
        </p:txBody>
      </p:sp>
    </p:spTree>
  </p:cSld>
  <p:clrMapOvr>
    <a:masterClrMapping/>
  </p:clrMapOvr>
  <p:transition advTm="10000"/>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pPr marL="0" indent="0">
              <a:buNone/>
            </a:pPr>
            <a:endParaRPr lang="en-GB" dirty="0" smtClean="0"/>
          </a:p>
          <a:p>
            <a:pPr marL="0" indent="0">
              <a:buNone/>
            </a:pPr>
            <a:endParaRPr lang="en-GB" dirty="0" smtClean="0"/>
          </a:p>
          <a:p>
            <a:pPr marL="0" indent="0">
              <a:buNone/>
            </a:pPr>
            <a:r>
              <a:rPr lang="en-GB" dirty="0" smtClean="0">
                <a:solidFill>
                  <a:srgbClr val="FF0000"/>
                </a:solidFill>
              </a:rPr>
              <a:t>Results of Systemic Risk Monitoring </a:t>
            </a:r>
          </a:p>
          <a:p>
            <a:pPr marL="0" indent="0">
              <a:buNone/>
            </a:pPr>
            <a:r>
              <a:rPr lang="en-GB" dirty="0" smtClean="0">
                <a:solidFill>
                  <a:srgbClr val="FF0000"/>
                </a:solidFill>
              </a:rPr>
              <a:t>Q1- Q4 2011 for Indian Banking Sector </a:t>
            </a:r>
            <a:endParaRPr lang="en-GB" dirty="0">
              <a:solidFill>
                <a:srgbClr val="FF0000"/>
              </a:solidFill>
            </a:endParaRPr>
          </a:p>
        </p:txBody>
      </p:sp>
    </p:spTree>
    <p:extLst>
      <p:ext uri="{BB962C8B-B14F-4D97-AF65-F5344CB8AC3E}">
        <p14:creationId xmlns:p14="http://schemas.microsoft.com/office/powerpoint/2010/main" val="1228766812"/>
      </p:ext>
    </p:extLst>
  </p:cSld>
  <p:clrMapOvr>
    <a:masterClrMapping/>
  </p:clrMapOvr>
  <p:transition advTm="10000"/>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90600"/>
          </a:xfrm>
        </p:spPr>
        <p:txBody>
          <a:bodyPr/>
          <a:lstStyle/>
          <a:p>
            <a:r>
              <a:rPr lang="en-GB" sz="2000" b="1" dirty="0" smtClean="0"/>
              <a:t/>
            </a:r>
            <a:br>
              <a:rPr lang="en-GB" sz="2000" b="1" dirty="0" smtClean="0"/>
            </a:br>
            <a:r>
              <a:rPr lang="en-GB" sz="2400" b="1" dirty="0" smtClean="0">
                <a:solidFill>
                  <a:srgbClr val="FF0000"/>
                </a:solidFill>
                <a:latin typeface="Times New Roman" pitchFamily="18" charset="0"/>
                <a:cs typeface="Times New Roman" pitchFamily="18" charset="0"/>
              </a:rPr>
              <a:t>Table </a:t>
            </a:r>
            <a:r>
              <a:rPr lang="en-GB" sz="2400" b="1" dirty="0">
                <a:solidFill>
                  <a:srgbClr val="FF0000"/>
                </a:solidFill>
                <a:latin typeface="Times New Roman" pitchFamily="18" charset="0"/>
                <a:cs typeface="Times New Roman" pitchFamily="18" charset="0"/>
              </a:rPr>
              <a:t>1:  Total Borrowing and Lending for 76 Indian Banks (Q1,Q2, Q3, Q4 2011; </a:t>
            </a:r>
            <a:r>
              <a:rPr lang="en-GB" sz="2400" b="1" dirty="0" err="1">
                <a:solidFill>
                  <a:srgbClr val="FF0000"/>
                </a:solidFill>
                <a:latin typeface="Times New Roman" pitchFamily="18" charset="0"/>
                <a:cs typeface="Times New Roman" pitchFamily="18" charset="0"/>
              </a:rPr>
              <a:t>Rs</a:t>
            </a:r>
            <a:r>
              <a:rPr lang="en-GB" sz="2400" b="1" dirty="0">
                <a:solidFill>
                  <a:srgbClr val="FF0000"/>
                </a:solidFill>
                <a:latin typeface="Times New Roman" pitchFamily="18" charset="0"/>
                <a:cs typeface="Times New Roman" pitchFamily="18" charset="0"/>
              </a:rPr>
              <a:t> </a:t>
            </a:r>
            <a:r>
              <a:rPr lang="en-GB" sz="2400" b="1" dirty="0" err="1">
                <a:solidFill>
                  <a:srgbClr val="FF0000"/>
                </a:solidFill>
                <a:latin typeface="Times New Roman" pitchFamily="18" charset="0"/>
                <a:cs typeface="Times New Roman" pitchFamily="18" charset="0"/>
              </a:rPr>
              <a:t>crores</a:t>
            </a:r>
            <a:r>
              <a:rPr lang="en-GB" sz="2400" b="1" dirty="0">
                <a:solidFill>
                  <a:srgbClr val="FF0000"/>
                </a:solidFill>
                <a:latin typeface="Times New Roman" pitchFamily="18" charset="0"/>
                <a:cs typeface="Times New Roman" pitchFamily="18" charset="0"/>
              </a:rPr>
              <a:t>)  Codes A (PSB); B(Old Pvt);C(New Pvt); D(Foreign</a:t>
            </a:r>
            <a:r>
              <a:rPr lang="en-GB" sz="2400" b="1" dirty="0" smtClean="0">
                <a:solidFill>
                  <a:srgbClr val="FF0000"/>
                </a:solidFill>
                <a:latin typeface="Times New Roman" pitchFamily="18" charset="0"/>
                <a:cs typeface="Times New Roman" pitchFamily="18" charset="0"/>
              </a:rPr>
              <a:t>)</a:t>
            </a:r>
            <a:endParaRPr lang="en-GB" sz="2400" dirty="0">
              <a:solidFill>
                <a:srgbClr val="FF0000"/>
              </a:solidFill>
              <a:latin typeface="Times New Roman" pitchFamily="18" charset="0"/>
              <a:cs typeface="Times New Roman"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734590722"/>
              </p:ext>
            </p:extLst>
          </p:nvPr>
        </p:nvGraphicFramePr>
        <p:xfrm>
          <a:off x="54590" y="1295401"/>
          <a:ext cx="9089409" cy="2676219"/>
        </p:xfrm>
        <a:graphic>
          <a:graphicData uri="http://schemas.openxmlformats.org/drawingml/2006/table">
            <a:tbl>
              <a:tblPr>
                <a:tableStyleId>{5C22544A-7EE6-4342-B048-85BDC9FD1C3A}</a:tableStyleId>
              </a:tblPr>
              <a:tblGrid>
                <a:gridCol w="1206559"/>
                <a:gridCol w="2081817"/>
                <a:gridCol w="1770665"/>
                <a:gridCol w="2242840"/>
                <a:gridCol w="1787528"/>
              </a:tblGrid>
              <a:tr h="235805">
                <a:tc>
                  <a:txBody>
                    <a:bodyPr/>
                    <a:lstStyle/>
                    <a:p>
                      <a:pPr algn="l" fontAlgn="b"/>
                      <a:endParaRPr lang="en-GB" sz="2000" b="0" i="0" u="none" strike="noStrike" dirty="0">
                        <a:solidFill>
                          <a:srgbClr val="000000"/>
                        </a:solidFill>
                        <a:effectLst/>
                        <a:latin typeface="Calibri"/>
                      </a:endParaRPr>
                    </a:p>
                  </a:txBody>
                  <a:tcPr marL="9525" marR="9525" marT="9525" marB="0" anchor="b"/>
                </a:tc>
                <a:tc gridSpan="2">
                  <a:txBody>
                    <a:bodyPr/>
                    <a:lstStyle/>
                    <a:p>
                      <a:pPr algn="ctr" fontAlgn="ctr"/>
                      <a:r>
                        <a:rPr lang="en-GB" sz="2000" u="none" strike="noStrike" dirty="0">
                          <a:solidFill>
                            <a:srgbClr val="FF0000"/>
                          </a:solidFill>
                          <a:effectLst/>
                        </a:rPr>
                        <a:t>MAR</a:t>
                      </a:r>
                      <a:endParaRPr lang="en-GB" sz="2000" b="1" i="0" u="none" strike="noStrike" dirty="0">
                        <a:solidFill>
                          <a:srgbClr val="FF0000"/>
                        </a:solidFill>
                        <a:effectLst/>
                        <a:latin typeface="Calibri"/>
                      </a:endParaRPr>
                    </a:p>
                  </a:txBody>
                  <a:tcPr marL="9525" marR="9525" marT="9525" marB="0" anchor="ctr"/>
                </a:tc>
                <a:tc hMerge="1">
                  <a:txBody>
                    <a:bodyPr/>
                    <a:lstStyle/>
                    <a:p>
                      <a:endParaRPr lang="en-GB"/>
                    </a:p>
                  </a:txBody>
                  <a:tcPr/>
                </a:tc>
                <a:tc gridSpan="2">
                  <a:txBody>
                    <a:bodyPr/>
                    <a:lstStyle/>
                    <a:p>
                      <a:pPr algn="ctr" fontAlgn="ctr"/>
                      <a:r>
                        <a:rPr lang="en-GB" sz="2000" u="none" strike="noStrike" dirty="0">
                          <a:solidFill>
                            <a:srgbClr val="FF0000"/>
                          </a:solidFill>
                          <a:effectLst/>
                        </a:rPr>
                        <a:t>JUNE</a:t>
                      </a:r>
                      <a:endParaRPr lang="en-GB" sz="2000" b="1" i="0" u="none" strike="noStrike" dirty="0">
                        <a:solidFill>
                          <a:srgbClr val="FF0000"/>
                        </a:solidFill>
                        <a:effectLst/>
                        <a:latin typeface="Calibri"/>
                      </a:endParaRPr>
                    </a:p>
                  </a:txBody>
                  <a:tcPr marL="9525" marR="9525" marT="9525" marB="0" anchor="ctr"/>
                </a:tc>
                <a:tc hMerge="1">
                  <a:txBody>
                    <a:bodyPr/>
                    <a:lstStyle/>
                    <a:p>
                      <a:endParaRPr lang="en-GB"/>
                    </a:p>
                  </a:txBody>
                  <a:tcPr/>
                </a:tc>
              </a:tr>
              <a:tr h="464465">
                <a:tc>
                  <a:txBody>
                    <a:bodyPr/>
                    <a:lstStyle/>
                    <a:p>
                      <a:pPr algn="l" fontAlgn="b"/>
                      <a:endParaRPr lang="en-GB" sz="2000" b="0" i="0" u="none" strike="noStrike">
                        <a:solidFill>
                          <a:srgbClr val="000000"/>
                        </a:solidFill>
                        <a:effectLst/>
                        <a:latin typeface="Calibri"/>
                      </a:endParaRPr>
                    </a:p>
                  </a:txBody>
                  <a:tcPr marL="9525" marR="9525" marT="9525" marB="0" anchor="b"/>
                </a:tc>
                <a:tc>
                  <a:txBody>
                    <a:bodyPr/>
                    <a:lstStyle/>
                    <a:p>
                      <a:pPr algn="ctr" fontAlgn="ctr"/>
                      <a:r>
                        <a:rPr lang="en-GB" sz="2000" u="none" strike="noStrike">
                          <a:effectLst/>
                        </a:rPr>
                        <a:t>TOTAL BORROWING</a:t>
                      </a:r>
                      <a:endParaRPr lang="en-GB" sz="2000" b="1" i="0" u="none" strike="noStrike">
                        <a:solidFill>
                          <a:srgbClr val="000000"/>
                        </a:solidFill>
                        <a:effectLst/>
                        <a:latin typeface="Calibri"/>
                      </a:endParaRPr>
                    </a:p>
                  </a:txBody>
                  <a:tcPr marL="9525" marR="9525" marT="9525" marB="0" anchor="ctr"/>
                </a:tc>
                <a:tc>
                  <a:txBody>
                    <a:bodyPr/>
                    <a:lstStyle/>
                    <a:p>
                      <a:pPr algn="ctr" fontAlgn="ctr"/>
                      <a:r>
                        <a:rPr lang="en-GB" sz="2000" u="none" strike="noStrike" dirty="0">
                          <a:effectLst/>
                        </a:rPr>
                        <a:t>TOTAL LENDING</a:t>
                      </a:r>
                      <a:endParaRPr lang="en-GB" sz="2000" b="1" i="0" u="none" strike="noStrike" dirty="0">
                        <a:solidFill>
                          <a:srgbClr val="000000"/>
                        </a:solidFill>
                        <a:effectLst/>
                        <a:latin typeface="Calibri"/>
                      </a:endParaRPr>
                    </a:p>
                  </a:txBody>
                  <a:tcPr marL="9525" marR="9525" marT="9525" marB="0" anchor="ctr"/>
                </a:tc>
                <a:tc>
                  <a:txBody>
                    <a:bodyPr/>
                    <a:lstStyle/>
                    <a:p>
                      <a:pPr algn="ctr" fontAlgn="ctr"/>
                      <a:r>
                        <a:rPr lang="en-GB" sz="2000" u="none" strike="noStrike">
                          <a:effectLst/>
                        </a:rPr>
                        <a:t>TOTAL BORROWING</a:t>
                      </a:r>
                      <a:endParaRPr lang="en-GB" sz="2000" b="1" i="0" u="none" strike="noStrike">
                        <a:solidFill>
                          <a:srgbClr val="000000"/>
                        </a:solidFill>
                        <a:effectLst/>
                        <a:latin typeface="Calibri"/>
                      </a:endParaRPr>
                    </a:p>
                  </a:txBody>
                  <a:tcPr marL="9525" marR="9525" marT="9525" marB="0" anchor="ctr"/>
                </a:tc>
                <a:tc>
                  <a:txBody>
                    <a:bodyPr/>
                    <a:lstStyle/>
                    <a:p>
                      <a:pPr algn="ctr" fontAlgn="ctr"/>
                      <a:r>
                        <a:rPr lang="en-GB" sz="2000" u="none" strike="noStrike">
                          <a:effectLst/>
                        </a:rPr>
                        <a:t>TOTAL LENDING</a:t>
                      </a:r>
                      <a:endParaRPr lang="en-GB" sz="2000" b="1" i="0" u="none" strike="noStrike">
                        <a:solidFill>
                          <a:srgbClr val="000000"/>
                        </a:solidFill>
                        <a:effectLst/>
                        <a:latin typeface="Calibri"/>
                      </a:endParaRPr>
                    </a:p>
                  </a:txBody>
                  <a:tcPr marL="9525" marR="9525" marT="9525" marB="0" anchor="ctr"/>
                </a:tc>
              </a:tr>
              <a:tr h="235805">
                <a:tc>
                  <a:txBody>
                    <a:bodyPr/>
                    <a:lstStyle/>
                    <a:p>
                      <a:pPr algn="ctr" fontAlgn="ctr"/>
                      <a:r>
                        <a:rPr lang="en-GB" sz="2000" u="none" strike="noStrike">
                          <a:effectLst/>
                        </a:rPr>
                        <a:t>PSB</a:t>
                      </a:r>
                      <a:endParaRPr lang="en-GB" sz="2000" b="1" i="0" u="none" strike="noStrike">
                        <a:solidFill>
                          <a:srgbClr val="000000"/>
                        </a:solidFill>
                        <a:effectLst/>
                        <a:latin typeface="Calibri"/>
                      </a:endParaRPr>
                    </a:p>
                  </a:txBody>
                  <a:tcPr marL="9525" marR="9525" marT="9525" marB="0" anchor="ctr"/>
                </a:tc>
                <a:tc>
                  <a:txBody>
                    <a:bodyPr/>
                    <a:lstStyle/>
                    <a:p>
                      <a:pPr algn="ctr" fontAlgn="ctr"/>
                      <a:r>
                        <a:rPr lang="en-GB" sz="2000" u="none" strike="noStrike">
                          <a:effectLst/>
                        </a:rPr>
                        <a:t>322,360</a:t>
                      </a:r>
                      <a:endParaRPr lang="en-GB" sz="2000" b="1" i="0" u="none" strike="noStrike">
                        <a:solidFill>
                          <a:srgbClr val="000000"/>
                        </a:solidFill>
                        <a:effectLst/>
                        <a:latin typeface="Calibri"/>
                      </a:endParaRPr>
                    </a:p>
                  </a:txBody>
                  <a:tcPr marL="9525" marR="9525" marT="9525" marB="0" anchor="ctr"/>
                </a:tc>
                <a:tc>
                  <a:txBody>
                    <a:bodyPr/>
                    <a:lstStyle/>
                    <a:p>
                      <a:pPr algn="ctr" fontAlgn="ctr"/>
                      <a:r>
                        <a:rPr lang="en-GB" sz="2000" u="none" strike="noStrike">
                          <a:effectLst/>
                        </a:rPr>
                        <a:t>352,412</a:t>
                      </a:r>
                      <a:endParaRPr lang="en-GB" sz="2000" b="1" i="0" u="none" strike="noStrike">
                        <a:solidFill>
                          <a:srgbClr val="000000"/>
                        </a:solidFill>
                        <a:effectLst/>
                        <a:latin typeface="Calibri"/>
                      </a:endParaRPr>
                    </a:p>
                  </a:txBody>
                  <a:tcPr marL="9525" marR="9525" marT="9525" marB="0" anchor="ctr"/>
                </a:tc>
                <a:tc>
                  <a:txBody>
                    <a:bodyPr/>
                    <a:lstStyle/>
                    <a:p>
                      <a:pPr algn="ctr" fontAlgn="ctr"/>
                      <a:r>
                        <a:rPr lang="en-GB" sz="2000" u="none" strike="noStrike">
                          <a:effectLst/>
                        </a:rPr>
                        <a:t>287,780</a:t>
                      </a:r>
                      <a:endParaRPr lang="en-GB" sz="2000" b="1" i="0" u="none" strike="noStrike">
                        <a:solidFill>
                          <a:srgbClr val="000000"/>
                        </a:solidFill>
                        <a:effectLst/>
                        <a:latin typeface="Calibri"/>
                      </a:endParaRPr>
                    </a:p>
                  </a:txBody>
                  <a:tcPr marL="9525" marR="9525" marT="9525" marB="0" anchor="ctr"/>
                </a:tc>
                <a:tc>
                  <a:txBody>
                    <a:bodyPr/>
                    <a:lstStyle/>
                    <a:p>
                      <a:pPr algn="ctr" fontAlgn="ctr"/>
                      <a:r>
                        <a:rPr lang="en-GB" sz="2000" u="none" strike="noStrike">
                          <a:effectLst/>
                        </a:rPr>
                        <a:t>344,946</a:t>
                      </a:r>
                      <a:endParaRPr lang="en-GB" sz="2000" b="1" i="0" u="none" strike="noStrike">
                        <a:solidFill>
                          <a:srgbClr val="000000"/>
                        </a:solidFill>
                        <a:effectLst/>
                        <a:latin typeface="Calibri"/>
                      </a:endParaRPr>
                    </a:p>
                  </a:txBody>
                  <a:tcPr marL="9525" marR="9525" marT="9525" marB="0" anchor="ctr"/>
                </a:tc>
              </a:tr>
              <a:tr h="370399">
                <a:tc>
                  <a:txBody>
                    <a:bodyPr/>
                    <a:lstStyle/>
                    <a:p>
                      <a:pPr algn="ctr" fontAlgn="ctr"/>
                      <a:r>
                        <a:rPr lang="en-GB" sz="2000" u="none" strike="noStrike">
                          <a:effectLst/>
                        </a:rPr>
                        <a:t>OLD PVT</a:t>
                      </a:r>
                      <a:endParaRPr lang="en-GB" sz="2000" b="1" i="0" u="none" strike="noStrike">
                        <a:solidFill>
                          <a:srgbClr val="000000"/>
                        </a:solidFill>
                        <a:effectLst/>
                        <a:latin typeface="Calibri"/>
                      </a:endParaRPr>
                    </a:p>
                  </a:txBody>
                  <a:tcPr marL="9525" marR="9525" marT="9525" marB="0" anchor="ctr"/>
                </a:tc>
                <a:tc>
                  <a:txBody>
                    <a:bodyPr/>
                    <a:lstStyle/>
                    <a:p>
                      <a:pPr algn="ctr" fontAlgn="ctr"/>
                      <a:r>
                        <a:rPr lang="en-GB" sz="2000" u="none" strike="noStrike" dirty="0">
                          <a:effectLst/>
                        </a:rPr>
                        <a:t>25,819</a:t>
                      </a:r>
                      <a:endParaRPr lang="en-GB" sz="2000" b="1" i="0" u="none" strike="noStrike" dirty="0">
                        <a:solidFill>
                          <a:srgbClr val="000000"/>
                        </a:solidFill>
                        <a:effectLst/>
                        <a:latin typeface="Calibri"/>
                      </a:endParaRPr>
                    </a:p>
                  </a:txBody>
                  <a:tcPr marL="9525" marR="9525" marT="9525" marB="0" anchor="ctr"/>
                </a:tc>
                <a:tc>
                  <a:txBody>
                    <a:bodyPr/>
                    <a:lstStyle/>
                    <a:p>
                      <a:pPr algn="ctr" fontAlgn="ctr"/>
                      <a:r>
                        <a:rPr lang="en-GB" sz="2000" u="none" strike="noStrike">
                          <a:effectLst/>
                        </a:rPr>
                        <a:t>35,372</a:t>
                      </a:r>
                      <a:endParaRPr lang="en-GB" sz="2000" b="1" i="0" u="none" strike="noStrike">
                        <a:solidFill>
                          <a:srgbClr val="000000"/>
                        </a:solidFill>
                        <a:effectLst/>
                        <a:latin typeface="Calibri"/>
                      </a:endParaRPr>
                    </a:p>
                  </a:txBody>
                  <a:tcPr marL="9525" marR="9525" marT="9525" marB="0" anchor="ctr"/>
                </a:tc>
                <a:tc>
                  <a:txBody>
                    <a:bodyPr/>
                    <a:lstStyle/>
                    <a:p>
                      <a:pPr algn="ctr" fontAlgn="ctr"/>
                      <a:r>
                        <a:rPr lang="en-GB" sz="2000" u="none" strike="noStrike">
                          <a:effectLst/>
                        </a:rPr>
                        <a:t>22,934</a:t>
                      </a:r>
                      <a:endParaRPr lang="en-GB" sz="2000" b="1" i="0" u="none" strike="noStrike">
                        <a:solidFill>
                          <a:srgbClr val="000000"/>
                        </a:solidFill>
                        <a:effectLst/>
                        <a:latin typeface="Calibri"/>
                      </a:endParaRPr>
                    </a:p>
                  </a:txBody>
                  <a:tcPr marL="9525" marR="9525" marT="9525" marB="0" anchor="ctr"/>
                </a:tc>
                <a:tc>
                  <a:txBody>
                    <a:bodyPr/>
                    <a:lstStyle/>
                    <a:p>
                      <a:pPr algn="ctr" fontAlgn="ctr"/>
                      <a:r>
                        <a:rPr lang="en-GB" sz="2000" u="none" strike="noStrike">
                          <a:effectLst/>
                        </a:rPr>
                        <a:t>34,578</a:t>
                      </a:r>
                      <a:endParaRPr lang="en-GB" sz="2000" b="1" i="0" u="none" strike="noStrike">
                        <a:solidFill>
                          <a:srgbClr val="000000"/>
                        </a:solidFill>
                        <a:effectLst/>
                        <a:latin typeface="Calibri"/>
                      </a:endParaRPr>
                    </a:p>
                  </a:txBody>
                  <a:tcPr marL="9525" marR="9525" marT="9525" marB="0" anchor="ctr"/>
                </a:tc>
              </a:tr>
              <a:tr h="373321">
                <a:tc>
                  <a:txBody>
                    <a:bodyPr/>
                    <a:lstStyle/>
                    <a:p>
                      <a:pPr algn="ctr" fontAlgn="ctr"/>
                      <a:r>
                        <a:rPr lang="en-GB" sz="2000" u="none" strike="noStrike">
                          <a:effectLst/>
                        </a:rPr>
                        <a:t>NEW PVT</a:t>
                      </a:r>
                      <a:endParaRPr lang="en-GB" sz="2000" b="1" i="0" u="none" strike="noStrike">
                        <a:solidFill>
                          <a:srgbClr val="000000"/>
                        </a:solidFill>
                        <a:effectLst/>
                        <a:latin typeface="Calibri"/>
                      </a:endParaRPr>
                    </a:p>
                  </a:txBody>
                  <a:tcPr marL="9525" marR="9525" marT="9525" marB="0" anchor="ctr"/>
                </a:tc>
                <a:tc>
                  <a:txBody>
                    <a:bodyPr/>
                    <a:lstStyle/>
                    <a:p>
                      <a:pPr algn="ctr" fontAlgn="ctr"/>
                      <a:r>
                        <a:rPr lang="en-GB" sz="2000" u="none" strike="noStrike" dirty="0">
                          <a:effectLst/>
                        </a:rPr>
                        <a:t>113,258</a:t>
                      </a:r>
                      <a:endParaRPr lang="en-GB" sz="2000" b="1" i="0" u="none" strike="noStrike" dirty="0">
                        <a:solidFill>
                          <a:srgbClr val="000000"/>
                        </a:solidFill>
                        <a:effectLst/>
                        <a:latin typeface="Calibri"/>
                      </a:endParaRPr>
                    </a:p>
                  </a:txBody>
                  <a:tcPr marL="9525" marR="9525" marT="9525" marB="0" anchor="ctr"/>
                </a:tc>
                <a:tc>
                  <a:txBody>
                    <a:bodyPr/>
                    <a:lstStyle/>
                    <a:p>
                      <a:pPr algn="ctr" fontAlgn="ctr"/>
                      <a:r>
                        <a:rPr lang="en-GB" sz="2000" u="none" strike="noStrike">
                          <a:effectLst/>
                        </a:rPr>
                        <a:t>78,591</a:t>
                      </a:r>
                      <a:endParaRPr lang="en-GB" sz="2000" b="1" i="0" u="none" strike="noStrike">
                        <a:solidFill>
                          <a:srgbClr val="000000"/>
                        </a:solidFill>
                        <a:effectLst/>
                        <a:latin typeface="Calibri"/>
                      </a:endParaRPr>
                    </a:p>
                  </a:txBody>
                  <a:tcPr marL="9525" marR="9525" marT="9525" marB="0" anchor="ctr"/>
                </a:tc>
                <a:tc>
                  <a:txBody>
                    <a:bodyPr/>
                    <a:lstStyle/>
                    <a:p>
                      <a:pPr algn="ctr" fontAlgn="ctr"/>
                      <a:r>
                        <a:rPr lang="en-GB" sz="2000" u="none" strike="noStrike">
                          <a:effectLst/>
                        </a:rPr>
                        <a:t>126,621</a:t>
                      </a:r>
                      <a:endParaRPr lang="en-GB" sz="2000" b="1" i="0" u="none" strike="noStrike">
                        <a:solidFill>
                          <a:srgbClr val="000000"/>
                        </a:solidFill>
                        <a:effectLst/>
                        <a:latin typeface="Calibri"/>
                      </a:endParaRPr>
                    </a:p>
                  </a:txBody>
                  <a:tcPr marL="9525" marR="9525" marT="9525" marB="0" anchor="ctr"/>
                </a:tc>
                <a:tc>
                  <a:txBody>
                    <a:bodyPr/>
                    <a:lstStyle/>
                    <a:p>
                      <a:pPr algn="ctr" fontAlgn="ctr"/>
                      <a:r>
                        <a:rPr lang="en-GB" sz="2000" u="none" strike="noStrike">
                          <a:effectLst/>
                        </a:rPr>
                        <a:t>69,744</a:t>
                      </a:r>
                      <a:endParaRPr lang="en-GB" sz="2000" b="1" i="0" u="none" strike="noStrike">
                        <a:solidFill>
                          <a:srgbClr val="000000"/>
                        </a:solidFill>
                        <a:effectLst/>
                        <a:latin typeface="Calibri"/>
                      </a:endParaRPr>
                    </a:p>
                  </a:txBody>
                  <a:tcPr marL="9525" marR="9525" marT="9525" marB="0" anchor="ctr"/>
                </a:tc>
              </a:tr>
              <a:tr h="370399">
                <a:tc>
                  <a:txBody>
                    <a:bodyPr/>
                    <a:lstStyle/>
                    <a:p>
                      <a:pPr algn="ctr" fontAlgn="ctr"/>
                      <a:r>
                        <a:rPr lang="en-GB" sz="2000" u="none" strike="noStrike">
                          <a:effectLst/>
                        </a:rPr>
                        <a:t>FOREIGN</a:t>
                      </a:r>
                      <a:endParaRPr lang="en-GB" sz="2000" b="1" i="0" u="none" strike="noStrike">
                        <a:solidFill>
                          <a:srgbClr val="000000"/>
                        </a:solidFill>
                        <a:effectLst/>
                        <a:latin typeface="Calibri"/>
                      </a:endParaRPr>
                    </a:p>
                  </a:txBody>
                  <a:tcPr marL="9525" marR="9525" marT="9525" marB="0" anchor="ctr"/>
                </a:tc>
                <a:tc>
                  <a:txBody>
                    <a:bodyPr/>
                    <a:lstStyle/>
                    <a:p>
                      <a:pPr algn="ctr" fontAlgn="ctr"/>
                      <a:r>
                        <a:rPr lang="en-GB" sz="2000" u="none" strike="noStrike" dirty="0">
                          <a:effectLst/>
                        </a:rPr>
                        <a:t>169,933</a:t>
                      </a:r>
                      <a:endParaRPr lang="en-GB" sz="2000" b="1" i="0" u="none" strike="noStrike" dirty="0">
                        <a:solidFill>
                          <a:srgbClr val="000000"/>
                        </a:solidFill>
                        <a:effectLst/>
                        <a:latin typeface="Calibri"/>
                      </a:endParaRPr>
                    </a:p>
                  </a:txBody>
                  <a:tcPr marL="9525" marR="9525" marT="9525" marB="0" anchor="ctr"/>
                </a:tc>
                <a:tc>
                  <a:txBody>
                    <a:bodyPr/>
                    <a:lstStyle/>
                    <a:p>
                      <a:pPr algn="ctr" fontAlgn="ctr"/>
                      <a:r>
                        <a:rPr lang="en-GB" sz="2000" u="none" strike="noStrike">
                          <a:effectLst/>
                        </a:rPr>
                        <a:t>164,996</a:t>
                      </a:r>
                      <a:endParaRPr lang="en-GB" sz="2000" b="1" i="0" u="none" strike="noStrike">
                        <a:solidFill>
                          <a:srgbClr val="000000"/>
                        </a:solidFill>
                        <a:effectLst/>
                        <a:latin typeface="Calibri"/>
                      </a:endParaRPr>
                    </a:p>
                  </a:txBody>
                  <a:tcPr marL="9525" marR="9525" marT="9525" marB="0" anchor="ctr"/>
                </a:tc>
                <a:tc>
                  <a:txBody>
                    <a:bodyPr/>
                    <a:lstStyle/>
                    <a:p>
                      <a:pPr algn="ctr" fontAlgn="ctr"/>
                      <a:r>
                        <a:rPr lang="en-GB" sz="2000" u="none" strike="noStrike">
                          <a:effectLst/>
                        </a:rPr>
                        <a:t>156,646</a:t>
                      </a:r>
                      <a:endParaRPr lang="en-GB" sz="2000" b="1" i="0" u="none" strike="noStrike">
                        <a:solidFill>
                          <a:srgbClr val="000000"/>
                        </a:solidFill>
                        <a:effectLst/>
                        <a:latin typeface="Calibri"/>
                      </a:endParaRPr>
                    </a:p>
                  </a:txBody>
                  <a:tcPr marL="9525" marR="9525" marT="9525" marB="0" anchor="ctr"/>
                </a:tc>
                <a:tc>
                  <a:txBody>
                    <a:bodyPr/>
                    <a:lstStyle/>
                    <a:p>
                      <a:pPr algn="ctr" fontAlgn="ctr"/>
                      <a:r>
                        <a:rPr lang="en-GB" sz="2000" u="none" strike="noStrike">
                          <a:effectLst/>
                        </a:rPr>
                        <a:t>144,714</a:t>
                      </a:r>
                      <a:endParaRPr lang="en-GB" sz="2000" b="1" i="0" u="none" strike="noStrike">
                        <a:solidFill>
                          <a:srgbClr val="000000"/>
                        </a:solidFill>
                        <a:effectLst/>
                        <a:latin typeface="Calibri"/>
                      </a:endParaRPr>
                    </a:p>
                  </a:txBody>
                  <a:tcPr marL="9525" marR="9525" marT="9525" marB="0" anchor="ctr"/>
                </a:tc>
              </a:tr>
              <a:tr h="235805">
                <a:tc>
                  <a:txBody>
                    <a:bodyPr/>
                    <a:lstStyle/>
                    <a:p>
                      <a:pPr algn="ctr" fontAlgn="ctr"/>
                      <a:r>
                        <a:rPr lang="en-GB" sz="2000" u="none" strike="noStrike">
                          <a:effectLst/>
                        </a:rPr>
                        <a:t>TOTAL</a:t>
                      </a:r>
                      <a:endParaRPr lang="en-GB" sz="2000" b="1" i="0" u="none" strike="noStrike">
                        <a:solidFill>
                          <a:srgbClr val="000000"/>
                        </a:solidFill>
                        <a:effectLst/>
                        <a:latin typeface="Calibri"/>
                      </a:endParaRPr>
                    </a:p>
                  </a:txBody>
                  <a:tcPr marL="9525" marR="9525" marT="9525" marB="0" anchor="ctr"/>
                </a:tc>
                <a:tc>
                  <a:txBody>
                    <a:bodyPr/>
                    <a:lstStyle/>
                    <a:p>
                      <a:pPr algn="ctr" fontAlgn="ctr"/>
                      <a:r>
                        <a:rPr lang="en-GB" sz="2000" u="none" strike="noStrike">
                          <a:effectLst/>
                        </a:rPr>
                        <a:t>631,370</a:t>
                      </a:r>
                      <a:endParaRPr lang="en-GB" sz="2000" b="1" i="0" u="none" strike="noStrike">
                        <a:solidFill>
                          <a:srgbClr val="000000"/>
                        </a:solidFill>
                        <a:effectLst/>
                        <a:latin typeface="Calibri"/>
                      </a:endParaRPr>
                    </a:p>
                  </a:txBody>
                  <a:tcPr marL="9525" marR="9525" marT="9525" marB="0" anchor="ctr"/>
                </a:tc>
                <a:tc>
                  <a:txBody>
                    <a:bodyPr/>
                    <a:lstStyle/>
                    <a:p>
                      <a:pPr algn="ctr" fontAlgn="ctr"/>
                      <a:r>
                        <a:rPr lang="en-GB" sz="2000" u="none" strike="noStrike">
                          <a:effectLst/>
                        </a:rPr>
                        <a:t>631,370</a:t>
                      </a:r>
                      <a:endParaRPr lang="en-GB" sz="2000" b="1" i="0" u="none" strike="noStrike">
                        <a:solidFill>
                          <a:srgbClr val="000000"/>
                        </a:solidFill>
                        <a:effectLst/>
                        <a:latin typeface="Calibri"/>
                      </a:endParaRPr>
                    </a:p>
                  </a:txBody>
                  <a:tcPr marL="9525" marR="9525" marT="9525" marB="0" anchor="ctr"/>
                </a:tc>
                <a:tc>
                  <a:txBody>
                    <a:bodyPr/>
                    <a:lstStyle/>
                    <a:p>
                      <a:pPr algn="ctr" fontAlgn="ctr"/>
                      <a:r>
                        <a:rPr lang="en-GB" sz="2000" u="none" strike="noStrike">
                          <a:effectLst/>
                        </a:rPr>
                        <a:t>593,981</a:t>
                      </a:r>
                      <a:endParaRPr lang="en-GB" sz="2000" b="1" i="0" u="none" strike="noStrike">
                        <a:solidFill>
                          <a:srgbClr val="000000"/>
                        </a:solidFill>
                        <a:effectLst/>
                        <a:latin typeface="Calibri"/>
                      </a:endParaRPr>
                    </a:p>
                  </a:txBody>
                  <a:tcPr marL="9525" marR="9525" marT="9525" marB="0" anchor="ctr"/>
                </a:tc>
                <a:tc>
                  <a:txBody>
                    <a:bodyPr/>
                    <a:lstStyle/>
                    <a:p>
                      <a:pPr algn="ctr" fontAlgn="ctr"/>
                      <a:r>
                        <a:rPr lang="en-GB" sz="2000" u="none" strike="noStrike" dirty="0">
                          <a:effectLst/>
                        </a:rPr>
                        <a:t>593,981</a:t>
                      </a:r>
                      <a:endParaRPr lang="en-GB" sz="2000" b="1" i="0" u="none" strike="noStrike" dirty="0">
                        <a:solidFill>
                          <a:srgbClr val="000000"/>
                        </a:solidFill>
                        <a:effectLst/>
                        <a:latin typeface="Calibri"/>
                      </a:endParaRPr>
                    </a:p>
                  </a:txBody>
                  <a:tcPr marL="9525" marR="9525" marT="9525" marB="0" anchor="ctr"/>
                </a:tc>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4182966658"/>
              </p:ext>
            </p:extLst>
          </p:nvPr>
        </p:nvGraphicFramePr>
        <p:xfrm>
          <a:off x="44355" y="3914775"/>
          <a:ext cx="9067800" cy="2943225"/>
        </p:xfrm>
        <a:graphic>
          <a:graphicData uri="http://schemas.openxmlformats.org/drawingml/2006/table">
            <a:tbl>
              <a:tblPr>
                <a:tableStyleId>{5C22544A-7EE6-4342-B048-85BDC9FD1C3A}</a:tableStyleId>
              </a:tblPr>
              <a:tblGrid>
                <a:gridCol w="1251045"/>
                <a:gridCol w="2057400"/>
                <a:gridCol w="1752600"/>
                <a:gridCol w="2193195"/>
                <a:gridCol w="1813560"/>
              </a:tblGrid>
              <a:tr h="304800">
                <a:tc>
                  <a:txBody>
                    <a:bodyPr/>
                    <a:lstStyle/>
                    <a:p>
                      <a:pPr algn="l" fontAlgn="b"/>
                      <a:endParaRPr lang="en-GB" sz="2000" b="0" i="0" u="none" strike="noStrike" dirty="0">
                        <a:solidFill>
                          <a:srgbClr val="000000"/>
                        </a:solidFill>
                        <a:effectLst/>
                        <a:latin typeface="Calibri"/>
                      </a:endParaRPr>
                    </a:p>
                  </a:txBody>
                  <a:tcPr marL="9525" marR="9525" marT="9525" marB="0" anchor="b"/>
                </a:tc>
                <a:tc gridSpan="2">
                  <a:txBody>
                    <a:bodyPr/>
                    <a:lstStyle/>
                    <a:p>
                      <a:pPr algn="ctr" fontAlgn="ctr"/>
                      <a:r>
                        <a:rPr lang="en-GB" sz="2000" u="none" strike="noStrike" dirty="0">
                          <a:solidFill>
                            <a:srgbClr val="FF0000"/>
                          </a:solidFill>
                          <a:effectLst/>
                        </a:rPr>
                        <a:t>SEP</a:t>
                      </a:r>
                      <a:endParaRPr lang="en-GB" sz="2000" b="1" i="0" u="none" strike="noStrike" dirty="0">
                        <a:solidFill>
                          <a:srgbClr val="FF0000"/>
                        </a:solidFill>
                        <a:effectLst/>
                        <a:latin typeface="Calibri"/>
                      </a:endParaRPr>
                    </a:p>
                  </a:txBody>
                  <a:tcPr marL="9525" marR="9525" marT="9525" marB="0" anchor="ctr"/>
                </a:tc>
                <a:tc hMerge="1">
                  <a:txBody>
                    <a:bodyPr/>
                    <a:lstStyle/>
                    <a:p>
                      <a:endParaRPr lang="en-GB"/>
                    </a:p>
                  </a:txBody>
                  <a:tcPr/>
                </a:tc>
                <a:tc gridSpan="2">
                  <a:txBody>
                    <a:bodyPr/>
                    <a:lstStyle/>
                    <a:p>
                      <a:pPr algn="ctr" fontAlgn="ctr"/>
                      <a:r>
                        <a:rPr lang="en-GB" sz="2000" u="none" strike="noStrike" dirty="0">
                          <a:solidFill>
                            <a:srgbClr val="FF0000"/>
                          </a:solidFill>
                          <a:effectLst/>
                        </a:rPr>
                        <a:t>DEC</a:t>
                      </a:r>
                      <a:endParaRPr lang="en-GB" sz="2000" b="1" i="0" u="none" strike="noStrike" dirty="0">
                        <a:solidFill>
                          <a:srgbClr val="FF0000"/>
                        </a:solidFill>
                        <a:effectLst/>
                        <a:latin typeface="Calibri"/>
                      </a:endParaRPr>
                    </a:p>
                  </a:txBody>
                  <a:tcPr marL="9525" marR="9525" marT="9525" marB="0" anchor="ctr"/>
                </a:tc>
                <a:tc hMerge="1">
                  <a:txBody>
                    <a:bodyPr/>
                    <a:lstStyle/>
                    <a:p>
                      <a:endParaRPr lang="en-GB"/>
                    </a:p>
                  </a:txBody>
                  <a:tcPr/>
                </a:tc>
              </a:tr>
              <a:tr h="819912">
                <a:tc>
                  <a:txBody>
                    <a:bodyPr/>
                    <a:lstStyle/>
                    <a:p>
                      <a:pPr algn="l" fontAlgn="b"/>
                      <a:endParaRPr lang="en-GB" sz="2000" b="0" i="0" u="none" strike="noStrike">
                        <a:solidFill>
                          <a:srgbClr val="000000"/>
                        </a:solidFill>
                        <a:effectLst/>
                        <a:latin typeface="Calibri"/>
                      </a:endParaRPr>
                    </a:p>
                  </a:txBody>
                  <a:tcPr marL="9525" marR="9525" marT="9525" marB="0" anchor="b"/>
                </a:tc>
                <a:tc>
                  <a:txBody>
                    <a:bodyPr/>
                    <a:lstStyle/>
                    <a:p>
                      <a:pPr algn="ctr" fontAlgn="ctr"/>
                      <a:r>
                        <a:rPr lang="en-GB" sz="2000" u="none" strike="noStrike" dirty="0">
                          <a:effectLst/>
                        </a:rPr>
                        <a:t>TOTAL BORROWING</a:t>
                      </a:r>
                      <a:endParaRPr lang="en-GB" sz="2000" b="1" i="0" u="none" strike="noStrike" dirty="0">
                        <a:solidFill>
                          <a:srgbClr val="000000"/>
                        </a:solidFill>
                        <a:effectLst/>
                        <a:latin typeface="Calibri"/>
                      </a:endParaRPr>
                    </a:p>
                  </a:txBody>
                  <a:tcPr marL="9525" marR="9525" marT="9525" marB="0" anchor="ctr"/>
                </a:tc>
                <a:tc>
                  <a:txBody>
                    <a:bodyPr/>
                    <a:lstStyle/>
                    <a:p>
                      <a:pPr algn="ctr" fontAlgn="ctr"/>
                      <a:r>
                        <a:rPr lang="en-GB" sz="2000" u="none" strike="noStrike" dirty="0">
                          <a:effectLst/>
                        </a:rPr>
                        <a:t>TOTAL LENDING</a:t>
                      </a:r>
                      <a:endParaRPr lang="en-GB" sz="2000" b="1" i="0" u="none" strike="noStrike" dirty="0">
                        <a:solidFill>
                          <a:srgbClr val="000000"/>
                        </a:solidFill>
                        <a:effectLst/>
                        <a:latin typeface="Calibri"/>
                      </a:endParaRPr>
                    </a:p>
                  </a:txBody>
                  <a:tcPr marL="9525" marR="9525" marT="9525" marB="0" anchor="ctr"/>
                </a:tc>
                <a:tc>
                  <a:txBody>
                    <a:bodyPr/>
                    <a:lstStyle/>
                    <a:p>
                      <a:pPr algn="ctr" fontAlgn="ctr"/>
                      <a:r>
                        <a:rPr lang="en-GB" sz="2000" u="none" strike="noStrike">
                          <a:effectLst/>
                        </a:rPr>
                        <a:t>TOTAL BORROWING</a:t>
                      </a:r>
                      <a:endParaRPr lang="en-GB" sz="2000" b="1" i="0" u="none" strike="noStrike">
                        <a:solidFill>
                          <a:srgbClr val="000000"/>
                        </a:solidFill>
                        <a:effectLst/>
                        <a:latin typeface="Calibri"/>
                      </a:endParaRPr>
                    </a:p>
                  </a:txBody>
                  <a:tcPr marL="9525" marR="9525" marT="9525" marB="0" anchor="ctr"/>
                </a:tc>
                <a:tc>
                  <a:txBody>
                    <a:bodyPr/>
                    <a:lstStyle/>
                    <a:p>
                      <a:pPr algn="ctr" fontAlgn="ctr"/>
                      <a:r>
                        <a:rPr lang="en-GB" sz="2000" u="none" strike="noStrike">
                          <a:effectLst/>
                        </a:rPr>
                        <a:t>TOTAL LENDING</a:t>
                      </a:r>
                      <a:endParaRPr lang="en-GB" sz="2000" b="1" i="0" u="none" strike="noStrike">
                        <a:solidFill>
                          <a:srgbClr val="000000"/>
                        </a:solidFill>
                        <a:effectLst/>
                        <a:latin typeface="Calibri"/>
                      </a:endParaRPr>
                    </a:p>
                  </a:txBody>
                  <a:tcPr marL="9525" marR="9525" marT="9525" marB="0" anchor="ctr"/>
                </a:tc>
              </a:tr>
              <a:tr h="304800">
                <a:tc>
                  <a:txBody>
                    <a:bodyPr/>
                    <a:lstStyle/>
                    <a:p>
                      <a:pPr algn="ctr" fontAlgn="ctr"/>
                      <a:r>
                        <a:rPr lang="en-GB" sz="2000" u="none" strike="noStrike">
                          <a:effectLst/>
                        </a:rPr>
                        <a:t>PSB</a:t>
                      </a:r>
                      <a:endParaRPr lang="en-GB" sz="2000" b="1" i="0" u="none" strike="noStrike">
                        <a:solidFill>
                          <a:srgbClr val="000000"/>
                        </a:solidFill>
                        <a:effectLst/>
                        <a:latin typeface="Calibri"/>
                      </a:endParaRPr>
                    </a:p>
                  </a:txBody>
                  <a:tcPr marL="9525" marR="9525" marT="9525" marB="0" anchor="ctr"/>
                </a:tc>
                <a:tc>
                  <a:txBody>
                    <a:bodyPr/>
                    <a:lstStyle/>
                    <a:p>
                      <a:pPr algn="ctr" fontAlgn="ctr"/>
                      <a:r>
                        <a:rPr lang="en-GB" sz="2000" u="none" strike="noStrike">
                          <a:effectLst/>
                        </a:rPr>
                        <a:t>337721</a:t>
                      </a:r>
                      <a:endParaRPr lang="en-GB" sz="2000" b="1" i="0" u="none" strike="noStrike">
                        <a:solidFill>
                          <a:srgbClr val="000000"/>
                        </a:solidFill>
                        <a:effectLst/>
                        <a:latin typeface="Calibri"/>
                      </a:endParaRPr>
                    </a:p>
                  </a:txBody>
                  <a:tcPr marL="9525" marR="9525" marT="9525" marB="0" anchor="ctr"/>
                </a:tc>
                <a:tc>
                  <a:txBody>
                    <a:bodyPr/>
                    <a:lstStyle/>
                    <a:p>
                      <a:pPr algn="ctr" fontAlgn="ctr"/>
                      <a:r>
                        <a:rPr lang="en-GB" sz="2000" u="none" strike="noStrike">
                          <a:effectLst/>
                        </a:rPr>
                        <a:t>371072</a:t>
                      </a:r>
                      <a:endParaRPr lang="en-GB" sz="2000" b="1" i="0" u="none" strike="noStrike">
                        <a:solidFill>
                          <a:srgbClr val="000000"/>
                        </a:solidFill>
                        <a:effectLst/>
                        <a:latin typeface="Calibri"/>
                      </a:endParaRPr>
                    </a:p>
                  </a:txBody>
                  <a:tcPr marL="9525" marR="9525" marT="9525" marB="0" anchor="ctr"/>
                </a:tc>
                <a:tc>
                  <a:txBody>
                    <a:bodyPr/>
                    <a:lstStyle/>
                    <a:p>
                      <a:pPr algn="ctr" fontAlgn="ctr"/>
                      <a:r>
                        <a:rPr lang="en-GB" sz="2000" u="none" strike="noStrike">
                          <a:effectLst/>
                        </a:rPr>
                        <a:t>353002</a:t>
                      </a:r>
                      <a:endParaRPr lang="en-GB" sz="2000" b="1" i="0" u="none" strike="noStrike">
                        <a:solidFill>
                          <a:srgbClr val="000000"/>
                        </a:solidFill>
                        <a:effectLst/>
                        <a:latin typeface="Calibri"/>
                      </a:endParaRPr>
                    </a:p>
                  </a:txBody>
                  <a:tcPr marL="9525" marR="9525" marT="9525" marB="0" anchor="ctr"/>
                </a:tc>
                <a:tc>
                  <a:txBody>
                    <a:bodyPr/>
                    <a:lstStyle/>
                    <a:p>
                      <a:pPr algn="ctr" fontAlgn="ctr"/>
                      <a:r>
                        <a:rPr lang="en-GB" sz="2000" u="none" strike="noStrike">
                          <a:effectLst/>
                        </a:rPr>
                        <a:t>393493</a:t>
                      </a:r>
                      <a:endParaRPr lang="en-GB" sz="2000" b="1" i="0" u="none" strike="noStrike">
                        <a:solidFill>
                          <a:srgbClr val="000000"/>
                        </a:solidFill>
                        <a:effectLst/>
                        <a:latin typeface="Calibri"/>
                      </a:endParaRPr>
                    </a:p>
                  </a:txBody>
                  <a:tcPr marL="9525" marR="9525" marT="9525" marB="0" anchor="ctr"/>
                </a:tc>
              </a:tr>
              <a:tr h="304800">
                <a:tc>
                  <a:txBody>
                    <a:bodyPr/>
                    <a:lstStyle/>
                    <a:p>
                      <a:pPr algn="ctr" fontAlgn="ctr"/>
                      <a:r>
                        <a:rPr lang="en-GB" sz="2000" u="none" strike="noStrike">
                          <a:effectLst/>
                        </a:rPr>
                        <a:t>OLD PVT</a:t>
                      </a:r>
                      <a:endParaRPr lang="en-GB" sz="2000" b="1" i="0" u="none" strike="noStrike">
                        <a:solidFill>
                          <a:srgbClr val="000000"/>
                        </a:solidFill>
                        <a:effectLst/>
                        <a:latin typeface="Calibri"/>
                      </a:endParaRPr>
                    </a:p>
                  </a:txBody>
                  <a:tcPr marL="9525" marR="9525" marT="9525" marB="0" anchor="ctr"/>
                </a:tc>
                <a:tc>
                  <a:txBody>
                    <a:bodyPr/>
                    <a:lstStyle/>
                    <a:p>
                      <a:pPr algn="ctr" fontAlgn="ctr"/>
                      <a:r>
                        <a:rPr lang="en-GB" sz="2000" u="none" strike="noStrike" dirty="0">
                          <a:effectLst/>
                        </a:rPr>
                        <a:t>27276</a:t>
                      </a:r>
                      <a:endParaRPr lang="en-GB" sz="2000" b="1" i="0" u="none" strike="noStrike" dirty="0">
                        <a:solidFill>
                          <a:srgbClr val="000000"/>
                        </a:solidFill>
                        <a:effectLst/>
                        <a:latin typeface="Calibri"/>
                      </a:endParaRPr>
                    </a:p>
                  </a:txBody>
                  <a:tcPr marL="9525" marR="9525" marT="9525" marB="0" anchor="ctr"/>
                </a:tc>
                <a:tc>
                  <a:txBody>
                    <a:bodyPr/>
                    <a:lstStyle/>
                    <a:p>
                      <a:pPr algn="ctr" fontAlgn="ctr"/>
                      <a:r>
                        <a:rPr lang="en-GB" sz="2000" u="none" strike="noStrike">
                          <a:effectLst/>
                        </a:rPr>
                        <a:t>47720</a:t>
                      </a:r>
                      <a:endParaRPr lang="en-GB" sz="2000" b="1" i="0" u="none" strike="noStrike">
                        <a:solidFill>
                          <a:srgbClr val="000000"/>
                        </a:solidFill>
                        <a:effectLst/>
                        <a:latin typeface="Calibri"/>
                      </a:endParaRPr>
                    </a:p>
                  </a:txBody>
                  <a:tcPr marL="9525" marR="9525" marT="9525" marB="0" anchor="ctr"/>
                </a:tc>
                <a:tc>
                  <a:txBody>
                    <a:bodyPr/>
                    <a:lstStyle/>
                    <a:p>
                      <a:pPr algn="ctr" fontAlgn="ctr"/>
                      <a:r>
                        <a:rPr lang="en-GB" sz="2000" u="none" strike="noStrike">
                          <a:effectLst/>
                        </a:rPr>
                        <a:t>24698</a:t>
                      </a:r>
                      <a:endParaRPr lang="en-GB" sz="2000" b="1" i="0" u="none" strike="noStrike">
                        <a:solidFill>
                          <a:srgbClr val="000000"/>
                        </a:solidFill>
                        <a:effectLst/>
                        <a:latin typeface="Calibri"/>
                      </a:endParaRPr>
                    </a:p>
                  </a:txBody>
                  <a:tcPr marL="9525" marR="9525" marT="9525" marB="0" anchor="ctr"/>
                </a:tc>
                <a:tc>
                  <a:txBody>
                    <a:bodyPr/>
                    <a:lstStyle/>
                    <a:p>
                      <a:pPr algn="ctr" fontAlgn="ctr"/>
                      <a:r>
                        <a:rPr lang="en-GB" sz="2000" u="none" strike="noStrike">
                          <a:effectLst/>
                        </a:rPr>
                        <a:t>40449</a:t>
                      </a:r>
                      <a:endParaRPr lang="en-GB" sz="2000" b="1" i="0" u="none" strike="noStrike">
                        <a:solidFill>
                          <a:srgbClr val="000000"/>
                        </a:solidFill>
                        <a:effectLst/>
                        <a:latin typeface="Calibri"/>
                      </a:endParaRPr>
                    </a:p>
                  </a:txBody>
                  <a:tcPr marL="9525" marR="9525" marT="9525" marB="0" anchor="ctr"/>
                </a:tc>
              </a:tr>
              <a:tr h="551688">
                <a:tc>
                  <a:txBody>
                    <a:bodyPr/>
                    <a:lstStyle/>
                    <a:p>
                      <a:pPr algn="ctr" fontAlgn="ctr"/>
                      <a:r>
                        <a:rPr lang="en-GB" sz="2000" u="none" strike="noStrike">
                          <a:effectLst/>
                        </a:rPr>
                        <a:t>NEW PVT</a:t>
                      </a:r>
                      <a:endParaRPr lang="en-GB" sz="2000" b="1" i="0" u="none" strike="noStrike">
                        <a:solidFill>
                          <a:srgbClr val="000000"/>
                        </a:solidFill>
                        <a:effectLst/>
                        <a:latin typeface="Calibri"/>
                      </a:endParaRPr>
                    </a:p>
                  </a:txBody>
                  <a:tcPr marL="9525" marR="9525" marT="9525" marB="0" anchor="ctr"/>
                </a:tc>
                <a:tc>
                  <a:txBody>
                    <a:bodyPr/>
                    <a:lstStyle/>
                    <a:p>
                      <a:pPr algn="ctr" fontAlgn="ctr"/>
                      <a:r>
                        <a:rPr lang="en-GB" sz="2000" u="none" strike="noStrike">
                          <a:effectLst/>
                        </a:rPr>
                        <a:t>154027</a:t>
                      </a:r>
                      <a:endParaRPr lang="en-GB" sz="2000" b="1" i="0" u="none" strike="noStrike">
                        <a:solidFill>
                          <a:srgbClr val="000000"/>
                        </a:solidFill>
                        <a:effectLst/>
                        <a:latin typeface="Calibri"/>
                      </a:endParaRPr>
                    </a:p>
                  </a:txBody>
                  <a:tcPr marL="9525" marR="9525" marT="9525" marB="0" anchor="ctr"/>
                </a:tc>
                <a:tc>
                  <a:txBody>
                    <a:bodyPr/>
                    <a:lstStyle/>
                    <a:p>
                      <a:pPr algn="ctr" fontAlgn="ctr"/>
                      <a:r>
                        <a:rPr lang="en-GB" sz="2000" u="none" strike="noStrike">
                          <a:effectLst/>
                        </a:rPr>
                        <a:t>82272</a:t>
                      </a:r>
                      <a:endParaRPr lang="en-GB" sz="2000" b="1" i="0" u="none" strike="noStrike">
                        <a:solidFill>
                          <a:srgbClr val="000000"/>
                        </a:solidFill>
                        <a:effectLst/>
                        <a:latin typeface="Calibri"/>
                      </a:endParaRPr>
                    </a:p>
                  </a:txBody>
                  <a:tcPr marL="9525" marR="9525" marT="9525" marB="0" anchor="ctr"/>
                </a:tc>
                <a:tc>
                  <a:txBody>
                    <a:bodyPr/>
                    <a:lstStyle/>
                    <a:p>
                      <a:pPr algn="ctr" fontAlgn="ctr"/>
                      <a:r>
                        <a:rPr lang="en-GB" sz="2000" u="none" strike="noStrike">
                          <a:effectLst/>
                        </a:rPr>
                        <a:t>143336</a:t>
                      </a:r>
                      <a:endParaRPr lang="en-GB" sz="2000" b="1" i="0" u="none" strike="noStrike">
                        <a:solidFill>
                          <a:srgbClr val="000000"/>
                        </a:solidFill>
                        <a:effectLst/>
                        <a:latin typeface="Calibri"/>
                      </a:endParaRPr>
                    </a:p>
                  </a:txBody>
                  <a:tcPr marL="9525" marR="9525" marT="9525" marB="0" anchor="ctr"/>
                </a:tc>
                <a:tc>
                  <a:txBody>
                    <a:bodyPr/>
                    <a:lstStyle/>
                    <a:p>
                      <a:pPr algn="ctr" fontAlgn="ctr"/>
                      <a:r>
                        <a:rPr lang="en-GB" sz="2000" u="none" strike="noStrike">
                          <a:effectLst/>
                        </a:rPr>
                        <a:t>98394</a:t>
                      </a:r>
                      <a:endParaRPr lang="en-GB" sz="2000" b="1" i="0" u="none" strike="noStrike">
                        <a:solidFill>
                          <a:srgbClr val="000000"/>
                        </a:solidFill>
                        <a:effectLst/>
                        <a:latin typeface="Calibri"/>
                      </a:endParaRPr>
                    </a:p>
                  </a:txBody>
                  <a:tcPr marL="9525" marR="9525" marT="9525" marB="0" anchor="ctr"/>
                </a:tc>
              </a:tr>
              <a:tr h="304800">
                <a:tc>
                  <a:txBody>
                    <a:bodyPr/>
                    <a:lstStyle/>
                    <a:p>
                      <a:pPr algn="ctr" fontAlgn="ctr"/>
                      <a:r>
                        <a:rPr lang="en-GB" sz="2000" u="none" strike="noStrike">
                          <a:effectLst/>
                        </a:rPr>
                        <a:t>FOREIGN</a:t>
                      </a:r>
                      <a:endParaRPr lang="en-GB" sz="2000" b="1" i="0" u="none" strike="noStrike">
                        <a:solidFill>
                          <a:srgbClr val="000000"/>
                        </a:solidFill>
                        <a:effectLst/>
                        <a:latin typeface="Calibri"/>
                      </a:endParaRPr>
                    </a:p>
                  </a:txBody>
                  <a:tcPr marL="9525" marR="9525" marT="9525" marB="0" anchor="ctr"/>
                </a:tc>
                <a:tc>
                  <a:txBody>
                    <a:bodyPr/>
                    <a:lstStyle/>
                    <a:p>
                      <a:pPr algn="ctr" fontAlgn="ctr"/>
                      <a:r>
                        <a:rPr lang="en-GB" sz="2000" u="none" strike="noStrike">
                          <a:effectLst/>
                        </a:rPr>
                        <a:t>147336</a:t>
                      </a:r>
                      <a:endParaRPr lang="en-GB" sz="2000" b="1" i="0" u="none" strike="noStrike">
                        <a:solidFill>
                          <a:srgbClr val="000000"/>
                        </a:solidFill>
                        <a:effectLst/>
                        <a:latin typeface="Calibri"/>
                      </a:endParaRPr>
                    </a:p>
                  </a:txBody>
                  <a:tcPr marL="9525" marR="9525" marT="9525" marB="0" anchor="ctr"/>
                </a:tc>
                <a:tc>
                  <a:txBody>
                    <a:bodyPr/>
                    <a:lstStyle/>
                    <a:p>
                      <a:pPr algn="ctr" fontAlgn="ctr"/>
                      <a:r>
                        <a:rPr lang="en-GB" sz="2000" u="none" strike="noStrike">
                          <a:effectLst/>
                        </a:rPr>
                        <a:t>165298</a:t>
                      </a:r>
                      <a:endParaRPr lang="en-GB" sz="2000" b="1" i="0" u="none" strike="noStrike">
                        <a:solidFill>
                          <a:srgbClr val="000000"/>
                        </a:solidFill>
                        <a:effectLst/>
                        <a:latin typeface="Calibri"/>
                      </a:endParaRPr>
                    </a:p>
                  </a:txBody>
                  <a:tcPr marL="9525" marR="9525" marT="9525" marB="0" anchor="ctr"/>
                </a:tc>
                <a:tc>
                  <a:txBody>
                    <a:bodyPr/>
                    <a:lstStyle/>
                    <a:p>
                      <a:pPr algn="ctr" fontAlgn="ctr"/>
                      <a:r>
                        <a:rPr lang="en-GB" sz="2000" u="none" strike="noStrike">
                          <a:effectLst/>
                        </a:rPr>
                        <a:t>184005</a:t>
                      </a:r>
                      <a:endParaRPr lang="en-GB" sz="2000" b="1" i="0" u="none" strike="noStrike">
                        <a:solidFill>
                          <a:srgbClr val="000000"/>
                        </a:solidFill>
                        <a:effectLst/>
                        <a:latin typeface="Calibri"/>
                      </a:endParaRPr>
                    </a:p>
                  </a:txBody>
                  <a:tcPr marL="9525" marR="9525" marT="9525" marB="0" anchor="ctr"/>
                </a:tc>
                <a:tc>
                  <a:txBody>
                    <a:bodyPr/>
                    <a:lstStyle/>
                    <a:p>
                      <a:pPr algn="ctr" fontAlgn="ctr"/>
                      <a:r>
                        <a:rPr lang="en-GB" sz="2000" u="none" strike="noStrike">
                          <a:effectLst/>
                        </a:rPr>
                        <a:t>172705</a:t>
                      </a:r>
                      <a:endParaRPr lang="en-GB" sz="2000" b="1" i="0" u="none" strike="noStrike">
                        <a:solidFill>
                          <a:srgbClr val="000000"/>
                        </a:solidFill>
                        <a:effectLst/>
                        <a:latin typeface="Calibri"/>
                      </a:endParaRPr>
                    </a:p>
                  </a:txBody>
                  <a:tcPr marL="9525" marR="9525" marT="9525" marB="0" anchor="ctr"/>
                </a:tc>
              </a:tr>
              <a:tr h="304800">
                <a:tc>
                  <a:txBody>
                    <a:bodyPr/>
                    <a:lstStyle/>
                    <a:p>
                      <a:pPr algn="ctr" fontAlgn="ctr"/>
                      <a:r>
                        <a:rPr lang="en-GB" sz="2000" u="none" strike="noStrike">
                          <a:effectLst/>
                        </a:rPr>
                        <a:t>TOTAL</a:t>
                      </a:r>
                      <a:endParaRPr lang="en-GB" sz="2000" b="1" i="0" u="none" strike="noStrike">
                        <a:solidFill>
                          <a:srgbClr val="000000"/>
                        </a:solidFill>
                        <a:effectLst/>
                        <a:latin typeface="Calibri"/>
                      </a:endParaRPr>
                    </a:p>
                  </a:txBody>
                  <a:tcPr marL="9525" marR="9525" marT="9525" marB="0" anchor="ctr"/>
                </a:tc>
                <a:tc>
                  <a:txBody>
                    <a:bodyPr/>
                    <a:lstStyle/>
                    <a:p>
                      <a:pPr algn="ctr" fontAlgn="ctr"/>
                      <a:r>
                        <a:rPr lang="en-GB" sz="2000" u="none" strike="noStrike" dirty="0">
                          <a:effectLst/>
                        </a:rPr>
                        <a:t>666361</a:t>
                      </a:r>
                      <a:endParaRPr lang="en-GB" sz="2000" b="1" i="0" u="none" strike="noStrike" dirty="0">
                        <a:solidFill>
                          <a:srgbClr val="000000"/>
                        </a:solidFill>
                        <a:effectLst/>
                        <a:latin typeface="Calibri"/>
                      </a:endParaRPr>
                    </a:p>
                  </a:txBody>
                  <a:tcPr marL="9525" marR="9525" marT="9525" marB="0" anchor="ctr"/>
                </a:tc>
                <a:tc>
                  <a:txBody>
                    <a:bodyPr/>
                    <a:lstStyle/>
                    <a:p>
                      <a:pPr algn="ctr" fontAlgn="ctr"/>
                      <a:r>
                        <a:rPr lang="en-GB" sz="2000" u="none" strike="noStrike">
                          <a:effectLst/>
                        </a:rPr>
                        <a:t>666361</a:t>
                      </a:r>
                      <a:endParaRPr lang="en-GB" sz="2000" b="1" i="0" u="none" strike="noStrike">
                        <a:solidFill>
                          <a:srgbClr val="000000"/>
                        </a:solidFill>
                        <a:effectLst/>
                        <a:latin typeface="Calibri"/>
                      </a:endParaRPr>
                    </a:p>
                  </a:txBody>
                  <a:tcPr marL="9525" marR="9525" marT="9525" marB="0" anchor="ctr"/>
                </a:tc>
                <a:tc>
                  <a:txBody>
                    <a:bodyPr/>
                    <a:lstStyle/>
                    <a:p>
                      <a:pPr algn="ctr" fontAlgn="ctr"/>
                      <a:r>
                        <a:rPr lang="en-GB" sz="2000" u="none" strike="noStrike">
                          <a:effectLst/>
                        </a:rPr>
                        <a:t>705040</a:t>
                      </a:r>
                      <a:endParaRPr lang="en-GB" sz="2000" b="1" i="0" u="none" strike="noStrike">
                        <a:solidFill>
                          <a:srgbClr val="000000"/>
                        </a:solidFill>
                        <a:effectLst/>
                        <a:latin typeface="Calibri"/>
                      </a:endParaRPr>
                    </a:p>
                  </a:txBody>
                  <a:tcPr marL="9525" marR="9525" marT="9525" marB="0" anchor="ctr"/>
                </a:tc>
                <a:tc>
                  <a:txBody>
                    <a:bodyPr/>
                    <a:lstStyle/>
                    <a:p>
                      <a:pPr algn="ctr" fontAlgn="ctr"/>
                      <a:r>
                        <a:rPr lang="en-GB" sz="2000" u="none" strike="noStrike" dirty="0">
                          <a:effectLst/>
                        </a:rPr>
                        <a:t>705040</a:t>
                      </a:r>
                      <a:endParaRPr lang="en-GB" sz="2000" b="1" i="0" u="none" strike="noStrike" dirty="0">
                        <a:solidFill>
                          <a:srgbClr val="000000"/>
                        </a:solidFill>
                        <a:effectLst/>
                        <a:latin typeface="Calibri"/>
                      </a:endParaRPr>
                    </a:p>
                  </a:txBody>
                  <a:tcPr marL="9525" marR="9525" marT="9525" marB="0" anchor="ctr"/>
                </a:tc>
              </a:tr>
            </a:tbl>
          </a:graphicData>
        </a:graphic>
      </p:graphicFrame>
    </p:spTree>
    <p:extLst>
      <p:ext uri="{BB962C8B-B14F-4D97-AF65-F5344CB8AC3E}">
        <p14:creationId xmlns:p14="http://schemas.microsoft.com/office/powerpoint/2010/main" val="396591727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b="1" dirty="0" smtClean="0">
                <a:latin typeface="Times New Roman" pitchFamily="18" charset="0"/>
                <a:cs typeface="Times New Roman" pitchFamily="18" charset="0"/>
              </a:rPr>
              <a:t>RBI Funded </a:t>
            </a:r>
            <a:r>
              <a:rPr lang="en-GB" sz="2400" b="1" dirty="0">
                <a:latin typeface="Times New Roman" pitchFamily="18" charset="0"/>
                <a:cs typeface="Times New Roman" pitchFamily="18" charset="0"/>
              </a:rPr>
              <a:t>Sector (Q1-Q4 2011)  Top 25 Banks Systemic </a:t>
            </a:r>
            <a:r>
              <a:rPr lang="en-GB" sz="2400" b="1" dirty="0" smtClean="0">
                <a:latin typeface="Times New Roman" pitchFamily="18" charset="0"/>
                <a:cs typeface="Times New Roman" pitchFamily="18" charset="0"/>
              </a:rPr>
              <a:t>Importance </a:t>
            </a:r>
            <a:r>
              <a:rPr lang="en-GB" sz="2400" b="1" dirty="0">
                <a:latin typeface="Times New Roman" pitchFamily="18" charset="0"/>
                <a:cs typeface="Times New Roman" pitchFamily="18" charset="0"/>
              </a:rPr>
              <a:t>Measures : Net Liabilities , Eigen vector Centrality</a:t>
            </a:r>
            <a:r>
              <a:rPr lang="en-GB" sz="2400" b="1" dirty="0"/>
              <a:t>, </a:t>
            </a:r>
            <a:r>
              <a:rPr lang="en-GB" sz="2400" b="1" dirty="0" err="1"/>
              <a:t>Tiering</a:t>
            </a:r>
            <a:r>
              <a:rPr lang="en-GB" sz="2400" b="1" dirty="0"/>
              <a:t> </a:t>
            </a:r>
            <a:endParaRPr lang="en-GB" sz="2400" dirty="0"/>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1600200"/>
            <a:ext cx="8458200" cy="4525963"/>
          </a:xfrm>
          <a:prstGeom prst="rect">
            <a:avLst/>
          </a:prstGeom>
          <a:noFill/>
          <a:ln>
            <a:noFill/>
          </a:ln>
        </p:spPr>
      </p:pic>
    </p:spTree>
    <p:extLst>
      <p:ext uri="{BB962C8B-B14F-4D97-AF65-F5344CB8AC3E}">
        <p14:creationId xmlns:p14="http://schemas.microsoft.com/office/powerpoint/2010/main" val="1408445115"/>
      </p:ext>
    </p:extLst>
  </p:cSld>
  <p:clrMapOvr>
    <a:masterClrMapping/>
  </p:clrMapOvr>
  <p:transition advTm="10000"/>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b="1" dirty="0" smtClean="0">
                <a:latin typeface="Times New Roman" pitchFamily="18" charset="0"/>
                <a:cs typeface="Times New Roman" pitchFamily="18" charset="0"/>
              </a:rPr>
              <a:t>Table 2  RBI  </a:t>
            </a:r>
            <a:r>
              <a:rPr lang="en-GB" sz="2400" b="1" dirty="0">
                <a:latin typeface="Times New Roman" pitchFamily="18" charset="0"/>
                <a:cs typeface="Times New Roman" pitchFamily="18" charset="0"/>
              </a:rPr>
              <a:t>Annual Growth (%) in 2011 by 76 Banks Classified by Bank Type in the Funded and Non-Funded Sectors </a:t>
            </a:r>
            <a:endParaRPr lang="en-GB" sz="2400" dirty="0">
              <a:latin typeface="Times New Roman" pitchFamily="18" charset="0"/>
              <a:cs typeface="Times New Roman" pitchFamily="18" charset="0"/>
            </a:endParaRPr>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3484456039"/>
              </p:ext>
            </p:extLst>
          </p:nvPr>
        </p:nvGraphicFramePr>
        <p:xfrm>
          <a:off x="228601" y="1143000"/>
          <a:ext cx="8763000" cy="5537413"/>
        </p:xfrm>
        <a:graphic>
          <a:graphicData uri="http://schemas.openxmlformats.org/drawingml/2006/table">
            <a:tbl>
              <a:tblPr>
                <a:tableStyleId>{5C22544A-7EE6-4342-B048-85BDC9FD1C3A}</a:tableStyleId>
              </a:tblPr>
              <a:tblGrid>
                <a:gridCol w="1313124"/>
                <a:gridCol w="1697776"/>
                <a:gridCol w="1538609"/>
                <a:gridCol w="1644720"/>
                <a:gridCol w="1255647"/>
                <a:gridCol w="1313124"/>
              </a:tblGrid>
              <a:tr h="306942">
                <a:tc gridSpan="6">
                  <a:txBody>
                    <a:bodyPr/>
                    <a:lstStyle/>
                    <a:p>
                      <a:pPr algn="ctr" fontAlgn="ctr"/>
                      <a:r>
                        <a:rPr lang="en-GB" sz="2000" u="none" strike="noStrike" dirty="0">
                          <a:effectLst/>
                        </a:rPr>
                        <a:t>Percentage change over the one year period (March 2011 to December 2011)</a:t>
                      </a:r>
                      <a:endParaRPr lang="en-GB" sz="2000" b="1" i="0" u="none" strike="noStrike" dirty="0">
                        <a:solidFill>
                          <a:srgbClr val="000000"/>
                        </a:solidFill>
                        <a:effectLst/>
                        <a:latin typeface="Calibri"/>
                      </a:endParaRPr>
                    </a:p>
                  </a:txBody>
                  <a:tcPr marL="9525" marR="9525" marT="9525" marB="0" anchor="ct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r>
              <a:tr h="306942">
                <a:tc>
                  <a:txBody>
                    <a:bodyPr/>
                    <a:lstStyle/>
                    <a:p>
                      <a:pPr algn="l" fontAlgn="b"/>
                      <a:r>
                        <a:rPr lang="en-GB" sz="2000" u="none" strike="noStrike">
                          <a:effectLst/>
                        </a:rPr>
                        <a:t> </a:t>
                      </a:r>
                      <a:endParaRPr lang="en-GB" sz="2000" b="1" i="0" u="none" strike="noStrike">
                        <a:solidFill>
                          <a:srgbClr val="000000"/>
                        </a:solidFill>
                        <a:effectLst/>
                        <a:latin typeface="Calibri"/>
                      </a:endParaRPr>
                    </a:p>
                  </a:txBody>
                  <a:tcPr marL="9525" marR="9525" marT="9525" marB="0" anchor="b"/>
                </a:tc>
                <a:tc>
                  <a:txBody>
                    <a:bodyPr/>
                    <a:lstStyle/>
                    <a:p>
                      <a:pPr algn="l" fontAlgn="b"/>
                      <a:r>
                        <a:rPr lang="en-GB" sz="1600" u="none" strike="noStrike">
                          <a:effectLst/>
                        </a:rPr>
                        <a:t>Public Sector Banks</a:t>
                      </a:r>
                      <a:endParaRPr lang="en-GB" sz="1600" b="1" i="0" u="none" strike="noStrike">
                        <a:solidFill>
                          <a:srgbClr val="000000"/>
                        </a:solidFill>
                        <a:effectLst/>
                        <a:latin typeface="Calibri"/>
                      </a:endParaRPr>
                    </a:p>
                  </a:txBody>
                  <a:tcPr marL="9525" marR="9525" marT="9525" marB="0" anchor="b"/>
                </a:tc>
                <a:tc>
                  <a:txBody>
                    <a:bodyPr/>
                    <a:lstStyle/>
                    <a:p>
                      <a:pPr algn="l" fontAlgn="b"/>
                      <a:r>
                        <a:rPr lang="en-GB" sz="1600" u="none" strike="noStrike">
                          <a:effectLst/>
                        </a:rPr>
                        <a:t>Old Private Banks</a:t>
                      </a:r>
                      <a:endParaRPr lang="en-GB" sz="1600" b="1" i="0" u="none" strike="noStrike">
                        <a:solidFill>
                          <a:srgbClr val="000000"/>
                        </a:solidFill>
                        <a:effectLst/>
                        <a:latin typeface="Calibri"/>
                      </a:endParaRPr>
                    </a:p>
                  </a:txBody>
                  <a:tcPr marL="9525" marR="9525" marT="9525" marB="0" anchor="b"/>
                </a:tc>
                <a:tc>
                  <a:txBody>
                    <a:bodyPr/>
                    <a:lstStyle/>
                    <a:p>
                      <a:pPr algn="l" fontAlgn="b"/>
                      <a:r>
                        <a:rPr lang="en-GB" sz="1600" u="none" strike="noStrike">
                          <a:effectLst/>
                        </a:rPr>
                        <a:t>New Private Banks</a:t>
                      </a:r>
                      <a:endParaRPr lang="en-GB" sz="1600" b="1" i="0" u="none" strike="noStrike">
                        <a:solidFill>
                          <a:srgbClr val="000000"/>
                        </a:solidFill>
                        <a:effectLst/>
                        <a:latin typeface="Calibri"/>
                      </a:endParaRPr>
                    </a:p>
                  </a:txBody>
                  <a:tcPr marL="9525" marR="9525" marT="9525" marB="0" anchor="b"/>
                </a:tc>
                <a:tc>
                  <a:txBody>
                    <a:bodyPr/>
                    <a:lstStyle/>
                    <a:p>
                      <a:pPr algn="l" fontAlgn="b"/>
                      <a:r>
                        <a:rPr lang="en-GB" sz="1600" u="none" strike="noStrike">
                          <a:effectLst/>
                        </a:rPr>
                        <a:t>Foreign Banks</a:t>
                      </a:r>
                      <a:endParaRPr lang="en-GB" sz="1600" b="1" i="0" u="none" strike="noStrike">
                        <a:solidFill>
                          <a:srgbClr val="000000"/>
                        </a:solidFill>
                        <a:effectLst/>
                        <a:latin typeface="Calibri"/>
                      </a:endParaRPr>
                    </a:p>
                  </a:txBody>
                  <a:tcPr marL="9525" marR="9525" marT="9525" marB="0" anchor="b"/>
                </a:tc>
                <a:tc>
                  <a:txBody>
                    <a:bodyPr/>
                    <a:lstStyle/>
                    <a:p>
                      <a:pPr algn="l" fontAlgn="b"/>
                      <a:r>
                        <a:rPr lang="en-GB" sz="1600" u="none" strike="noStrike">
                          <a:effectLst/>
                        </a:rPr>
                        <a:t>Banking Sector</a:t>
                      </a:r>
                      <a:endParaRPr lang="en-GB" sz="1600" b="1" i="0" u="none" strike="noStrike">
                        <a:solidFill>
                          <a:srgbClr val="000000"/>
                        </a:solidFill>
                        <a:effectLst/>
                        <a:latin typeface="Calibri"/>
                      </a:endParaRPr>
                    </a:p>
                  </a:txBody>
                  <a:tcPr marL="9525" marR="9525" marT="9525" marB="0" anchor="b"/>
                </a:tc>
              </a:tr>
              <a:tr h="776703">
                <a:tc>
                  <a:txBody>
                    <a:bodyPr/>
                    <a:lstStyle/>
                    <a:p>
                      <a:pPr algn="l" fontAlgn="b"/>
                      <a:r>
                        <a:rPr lang="en-GB" sz="2000" u="none" strike="noStrike" dirty="0">
                          <a:effectLst/>
                        </a:rPr>
                        <a:t>Fund Based </a:t>
                      </a:r>
                      <a:r>
                        <a:rPr lang="en-GB" sz="2000" u="none" strike="noStrike" dirty="0" smtClean="0">
                          <a:effectLst/>
                        </a:rPr>
                        <a:t>Borrowings</a:t>
                      </a:r>
                      <a:endParaRPr lang="en-GB" sz="2000" b="1" i="0" u="none" strike="noStrike" dirty="0">
                        <a:solidFill>
                          <a:srgbClr val="000000"/>
                        </a:solidFill>
                        <a:effectLst/>
                        <a:latin typeface="Calibri"/>
                      </a:endParaRPr>
                    </a:p>
                  </a:txBody>
                  <a:tcPr marL="9525" marR="9525" marT="9525" marB="0" anchor="b"/>
                </a:tc>
                <a:tc>
                  <a:txBody>
                    <a:bodyPr/>
                    <a:lstStyle/>
                    <a:p>
                      <a:pPr algn="ctr" fontAlgn="ctr"/>
                      <a:r>
                        <a:rPr lang="en-GB" sz="2800" u="none" strike="noStrike" dirty="0">
                          <a:effectLst/>
                        </a:rPr>
                        <a:t>17.8</a:t>
                      </a:r>
                      <a:endParaRPr lang="en-GB" sz="2800" b="1" i="0" u="none" strike="noStrike" dirty="0">
                        <a:solidFill>
                          <a:srgbClr val="000000"/>
                        </a:solidFill>
                        <a:effectLst/>
                        <a:latin typeface="Calibri"/>
                      </a:endParaRPr>
                    </a:p>
                  </a:txBody>
                  <a:tcPr marL="9525" marR="9525" marT="9525" marB="0" anchor="ctr"/>
                </a:tc>
                <a:tc>
                  <a:txBody>
                    <a:bodyPr/>
                    <a:lstStyle/>
                    <a:p>
                      <a:pPr algn="ctr" fontAlgn="ctr"/>
                      <a:r>
                        <a:rPr lang="en-GB" sz="2800" u="none" strike="noStrike">
                          <a:effectLst/>
                        </a:rPr>
                        <a:t>22.5</a:t>
                      </a:r>
                      <a:endParaRPr lang="en-GB" sz="2800" b="1" i="0" u="none" strike="noStrike">
                        <a:solidFill>
                          <a:srgbClr val="000000"/>
                        </a:solidFill>
                        <a:effectLst/>
                        <a:latin typeface="Calibri"/>
                      </a:endParaRPr>
                    </a:p>
                  </a:txBody>
                  <a:tcPr marL="9525" marR="9525" marT="9525" marB="0" anchor="ctr"/>
                </a:tc>
                <a:tc>
                  <a:txBody>
                    <a:bodyPr/>
                    <a:lstStyle/>
                    <a:p>
                      <a:pPr algn="ctr" fontAlgn="ctr"/>
                      <a:r>
                        <a:rPr lang="en-GB" sz="2800" u="none" strike="noStrike" dirty="0">
                          <a:solidFill>
                            <a:srgbClr val="FF0000"/>
                          </a:solidFill>
                          <a:effectLst/>
                        </a:rPr>
                        <a:t>51.9</a:t>
                      </a:r>
                      <a:endParaRPr lang="en-GB" sz="2800" b="1" i="0" u="none" strike="noStrike" dirty="0">
                        <a:solidFill>
                          <a:srgbClr val="FF0000"/>
                        </a:solidFill>
                        <a:effectLst/>
                        <a:latin typeface="Calibri"/>
                      </a:endParaRPr>
                    </a:p>
                  </a:txBody>
                  <a:tcPr marL="9525" marR="9525" marT="9525" marB="0" anchor="ctr"/>
                </a:tc>
                <a:tc>
                  <a:txBody>
                    <a:bodyPr/>
                    <a:lstStyle/>
                    <a:p>
                      <a:pPr algn="ctr" fontAlgn="ctr"/>
                      <a:r>
                        <a:rPr lang="en-GB" sz="2800" u="none" strike="noStrike" dirty="0">
                          <a:effectLst/>
                        </a:rPr>
                        <a:t>-18.1</a:t>
                      </a:r>
                      <a:endParaRPr lang="en-GB" sz="2800" b="1" i="0" u="none" strike="noStrike" dirty="0">
                        <a:solidFill>
                          <a:srgbClr val="000000"/>
                        </a:solidFill>
                        <a:effectLst/>
                        <a:latin typeface="Calibri"/>
                      </a:endParaRPr>
                    </a:p>
                  </a:txBody>
                  <a:tcPr marL="9525" marR="9525" marT="9525" marB="0" anchor="ctr"/>
                </a:tc>
                <a:tc>
                  <a:txBody>
                    <a:bodyPr/>
                    <a:lstStyle/>
                    <a:p>
                      <a:pPr algn="ctr" fontAlgn="ctr"/>
                      <a:r>
                        <a:rPr lang="en-GB" sz="2800" u="none" strike="noStrike" dirty="0">
                          <a:solidFill>
                            <a:srgbClr val="FF0000"/>
                          </a:solidFill>
                          <a:effectLst/>
                        </a:rPr>
                        <a:t>19.9</a:t>
                      </a:r>
                      <a:endParaRPr lang="en-GB" sz="2800" b="1" i="0" u="none" strike="noStrike" dirty="0">
                        <a:solidFill>
                          <a:srgbClr val="FF0000"/>
                        </a:solidFill>
                        <a:effectLst/>
                        <a:latin typeface="Calibri"/>
                      </a:endParaRPr>
                    </a:p>
                  </a:txBody>
                  <a:tcPr marL="9525" marR="9525" marT="9525" marB="0" anchor="ctr"/>
                </a:tc>
              </a:tr>
              <a:tr h="1035604">
                <a:tc>
                  <a:txBody>
                    <a:bodyPr/>
                    <a:lstStyle/>
                    <a:p>
                      <a:pPr algn="l" fontAlgn="b"/>
                      <a:r>
                        <a:rPr lang="en-GB" sz="2000" u="none" strike="noStrike" dirty="0">
                          <a:effectLst/>
                        </a:rPr>
                        <a:t>Non Fund </a:t>
                      </a:r>
                      <a:r>
                        <a:rPr lang="en-GB" sz="2000" u="none" strike="noStrike" dirty="0" smtClean="0">
                          <a:effectLst/>
                        </a:rPr>
                        <a:t>Based Borrowings</a:t>
                      </a:r>
                      <a:endParaRPr lang="en-GB" sz="2000" b="1" i="0" u="none" strike="noStrike" dirty="0">
                        <a:solidFill>
                          <a:srgbClr val="000000"/>
                        </a:solidFill>
                        <a:effectLst/>
                        <a:latin typeface="Calibri"/>
                      </a:endParaRPr>
                    </a:p>
                  </a:txBody>
                  <a:tcPr marL="9525" marR="9525" marT="9525" marB="0" anchor="b"/>
                </a:tc>
                <a:tc>
                  <a:txBody>
                    <a:bodyPr/>
                    <a:lstStyle/>
                    <a:p>
                      <a:pPr algn="ctr" fontAlgn="ctr"/>
                      <a:r>
                        <a:rPr lang="en-GB" sz="2800" u="none" strike="noStrike" dirty="0">
                          <a:effectLst/>
                        </a:rPr>
                        <a:t>-12.5</a:t>
                      </a:r>
                      <a:endParaRPr lang="en-GB" sz="2800" b="1" i="0" u="none" strike="noStrike" dirty="0">
                        <a:solidFill>
                          <a:srgbClr val="000000"/>
                        </a:solidFill>
                        <a:effectLst/>
                        <a:latin typeface="Calibri"/>
                      </a:endParaRPr>
                    </a:p>
                  </a:txBody>
                  <a:tcPr marL="9525" marR="9525" marT="9525" marB="0" anchor="ctr"/>
                </a:tc>
                <a:tc>
                  <a:txBody>
                    <a:bodyPr/>
                    <a:lstStyle/>
                    <a:p>
                      <a:pPr algn="ctr" fontAlgn="ctr"/>
                      <a:r>
                        <a:rPr lang="en-GB" sz="2800" u="none" strike="noStrike" dirty="0">
                          <a:effectLst/>
                        </a:rPr>
                        <a:t>-37.1</a:t>
                      </a:r>
                      <a:endParaRPr lang="en-GB" sz="2800" b="1" i="0" u="none" strike="noStrike" dirty="0">
                        <a:solidFill>
                          <a:srgbClr val="000000"/>
                        </a:solidFill>
                        <a:effectLst/>
                        <a:latin typeface="Calibri"/>
                      </a:endParaRPr>
                    </a:p>
                  </a:txBody>
                  <a:tcPr marL="9525" marR="9525" marT="9525" marB="0" anchor="ctr"/>
                </a:tc>
                <a:tc>
                  <a:txBody>
                    <a:bodyPr/>
                    <a:lstStyle/>
                    <a:p>
                      <a:pPr algn="ctr" fontAlgn="ctr"/>
                      <a:r>
                        <a:rPr lang="en-GB" sz="2800" u="none" strike="noStrike">
                          <a:effectLst/>
                        </a:rPr>
                        <a:t>-3.4</a:t>
                      </a:r>
                      <a:endParaRPr lang="en-GB" sz="2800" b="1" i="0" u="none" strike="noStrike">
                        <a:solidFill>
                          <a:srgbClr val="000000"/>
                        </a:solidFill>
                        <a:effectLst/>
                        <a:latin typeface="Calibri"/>
                      </a:endParaRPr>
                    </a:p>
                  </a:txBody>
                  <a:tcPr marL="9525" marR="9525" marT="9525" marB="0" anchor="ctr"/>
                </a:tc>
                <a:tc>
                  <a:txBody>
                    <a:bodyPr/>
                    <a:lstStyle/>
                    <a:p>
                      <a:pPr algn="ctr" fontAlgn="ctr"/>
                      <a:r>
                        <a:rPr lang="en-GB" sz="2800" u="none" strike="noStrike">
                          <a:effectLst/>
                        </a:rPr>
                        <a:t>16.2</a:t>
                      </a:r>
                      <a:endParaRPr lang="en-GB" sz="2800" b="1" i="0" u="none" strike="noStrike">
                        <a:solidFill>
                          <a:srgbClr val="000000"/>
                        </a:solidFill>
                        <a:effectLst/>
                        <a:latin typeface="Calibri"/>
                      </a:endParaRPr>
                    </a:p>
                  </a:txBody>
                  <a:tcPr marL="9525" marR="9525" marT="9525" marB="0" anchor="ctr"/>
                </a:tc>
                <a:tc>
                  <a:txBody>
                    <a:bodyPr/>
                    <a:lstStyle/>
                    <a:p>
                      <a:pPr algn="ctr" fontAlgn="ctr"/>
                      <a:r>
                        <a:rPr lang="en-GB" sz="2800" u="none" strike="noStrike">
                          <a:effectLst/>
                        </a:rPr>
                        <a:t>1.4</a:t>
                      </a:r>
                      <a:endParaRPr lang="en-GB" sz="2800" b="1" i="0" u="none" strike="noStrike">
                        <a:solidFill>
                          <a:srgbClr val="000000"/>
                        </a:solidFill>
                        <a:effectLst/>
                        <a:latin typeface="Calibri"/>
                      </a:endParaRPr>
                    </a:p>
                  </a:txBody>
                  <a:tcPr marL="9525" marR="9525" marT="9525" marB="0" anchor="ctr"/>
                </a:tc>
              </a:tr>
              <a:tr h="776703">
                <a:tc>
                  <a:txBody>
                    <a:bodyPr/>
                    <a:lstStyle/>
                    <a:p>
                      <a:pPr algn="l" fontAlgn="b"/>
                      <a:r>
                        <a:rPr lang="en-GB" sz="2000" u="none" strike="noStrike" dirty="0">
                          <a:effectLst/>
                        </a:rPr>
                        <a:t>Total </a:t>
                      </a:r>
                      <a:r>
                        <a:rPr lang="en-GB" sz="2000" u="none" strike="noStrike" dirty="0" smtClean="0">
                          <a:effectLst/>
                        </a:rPr>
                        <a:t>Borrowings</a:t>
                      </a:r>
                      <a:endParaRPr lang="en-GB" sz="2000" b="1" i="0" u="none" strike="noStrike" dirty="0">
                        <a:solidFill>
                          <a:srgbClr val="000000"/>
                        </a:solidFill>
                        <a:effectLst/>
                        <a:latin typeface="Calibri"/>
                      </a:endParaRPr>
                    </a:p>
                  </a:txBody>
                  <a:tcPr marL="9525" marR="9525" marT="9525" marB="0" anchor="b"/>
                </a:tc>
                <a:tc>
                  <a:txBody>
                    <a:bodyPr/>
                    <a:lstStyle/>
                    <a:p>
                      <a:pPr algn="ctr" fontAlgn="ctr"/>
                      <a:r>
                        <a:rPr lang="en-GB" sz="2800" u="none" strike="noStrike">
                          <a:effectLst/>
                        </a:rPr>
                        <a:t>9.5</a:t>
                      </a:r>
                      <a:endParaRPr lang="en-GB" sz="2800" b="1" i="0" u="none" strike="noStrike">
                        <a:solidFill>
                          <a:srgbClr val="000000"/>
                        </a:solidFill>
                        <a:effectLst/>
                        <a:latin typeface="Calibri"/>
                      </a:endParaRPr>
                    </a:p>
                  </a:txBody>
                  <a:tcPr marL="9525" marR="9525" marT="9525" marB="0" anchor="ctr"/>
                </a:tc>
                <a:tc>
                  <a:txBody>
                    <a:bodyPr/>
                    <a:lstStyle/>
                    <a:p>
                      <a:pPr algn="ctr" fontAlgn="ctr"/>
                      <a:r>
                        <a:rPr lang="en-GB" sz="2800" u="none" strike="noStrike" dirty="0">
                          <a:effectLst/>
                        </a:rPr>
                        <a:t>-4.3</a:t>
                      </a:r>
                      <a:endParaRPr lang="en-GB" sz="2800" b="1" i="0" u="none" strike="noStrike" dirty="0">
                        <a:solidFill>
                          <a:srgbClr val="000000"/>
                        </a:solidFill>
                        <a:effectLst/>
                        <a:latin typeface="Calibri"/>
                      </a:endParaRPr>
                    </a:p>
                  </a:txBody>
                  <a:tcPr marL="9525" marR="9525" marT="9525" marB="0" anchor="ctr"/>
                </a:tc>
                <a:tc>
                  <a:txBody>
                    <a:bodyPr/>
                    <a:lstStyle/>
                    <a:p>
                      <a:pPr algn="ctr" fontAlgn="ctr"/>
                      <a:r>
                        <a:rPr lang="en-GB" sz="2800" u="none" strike="noStrike" dirty="0">
                          <a:effectLst/>
                        </a:rPr>
                        <a:t>26.6</a:t>
                      </a:r>
                      <a:endParaRPr lang="en-GB" sz="2800" b="1" i="0" u="none" strike="noStrike" dirty="0">
                        <a:solidFill>
                          <a:srgbClr val="000000"/>
                        </a:solidFill>
                        <a:effectLst/>
                        <a:latin typeface="Calibri"/>
                      </a:endParaRPr>
                    </a:p>
                  </a:txBody>
                  <a:tcPr marL="9525" marR="9525" marT="9525" marB="0" anchor="ctr"/>
                </a:tc>
                <a:tc>
                  <a:txBody>
                    <a:bodyPr/>
                    <a:lstStyle/>
                    <a:p>
                      <a:pPr algn="ctr" fontAlgn="ctr"/>
                      <a:r>
                        <a:rPr lang="en-GB" sz="2800" u="none" strike="noStrike">
                          <a:effectLst/>
                        </a:rPr>
                        <a:t>8.3</a:t>
                      </a:r>
                      <a:endParaRPr lang="en-GB" sz="2800" b="1" i="0" u="none" strike="noStrike">
                        <a:solidFill>
                          <a:srgbClr val="000000"/>
                        </a:solidFill>
                        <a:effectLst/>
                        <a:latin typeface="Calibri"/>
                      </a:endParaRPr>
                    </a:p>
                  </a:txBody>
                  <a:tcPr marL="9525" marR="9525" marT="9525" marB="0" anchor="ctr"/>
                </a:tc>
                <a:tc>
                  <a:txBody>
                    <a:bodyPr/>
                    <a:lstStyle/>
                    <a:p>
                      <a:pPr algn="ctr" fontAlgn="ctr"/>
                      <a:r>
                        <a:rPr lang="en-GB" sz="2800" u="none" strike="noStrike" dirty="0">
                          <a:effectLst/>
                        </a:rPr>
                        <a:t>11.7</a:t>
                      </a:r>
                      <a:endParaRPr lang="en-GB" sz="2800" b="1" i="0" u="none" strike="noStrike" dirty="0">
                        <a:solidFill>
                          <a:srgbClr val="000000"/>
                        </a:solidFill>
                        <a:effectLst/>
                        <a:latin typeface="Calibri"/>
                      </a:endParaRPr>
                    </a:p>
                  </a:txBody>
                  <a:tcPr marL="9525" marR="9525" marT="9525" marB="0" anchor="ctr"/>
                </a:tc>
              </a:tr>
              <a:tr h="776703">
                <a:tc>
                  <a:txBody>
                    <a:bodyPr/>
                    <a:lstStyle/>
                    <a:p>
                      <a:pPr algn="l" fontAlgn="b"/>
                      <a:r>
                        <a:rPr lang="en-GB" sz="2000" u="none" strike="noStrike" dirty="0">
                          <a:effectLst/>
                        </a:rPr>
                        <a:t>Fund Based </a:t>
                      </a:r>
                      <a:r>
                        <a:rPr lang="en-GB" sz="2000" u="none" strike="noStrike" dirty="0" smtClean="0">
                          <a:effectLst/>
                        </a:rPr>
                        <a:t>Lending</a:t>
                      </a:r>
                      <a:endParaRPr lang="en-GB" sz="2000" b="1" i="0" u="none" strike="noStrike" dirty="0">
                        <a:solidFill>
                          <a:srgbClr val="000000"/>
                        </a:solidFill>
                        <a:effectLst/>
                        <a:latin typeface="Calibri"/>
                      </a:endParaRPr>
                    </a:p>
                  </a:txBody>
                  <a:tcPr marL="9525" marR="9525" marT="9525" marB="0" anchor="b"/>
                </a:tc>
                <a:tc>
                  <a:txBody>
                    <a:bodyPr/>
                    <a:lstStyle/>
                    <a:p>
                      <a:pPr algn="ctr" fontAlgn="ctr"/>
                      <a:r>
                        <a:rPr lang="en-GB" sz="2800" u="none" strike="noStrike">
                          <a:effectLst/>
                        </a:rPr>
                        <a:t>32.5</a:t>
                      </a:r>
                      <a:endParaRPr lang="en-GB" sz="2800" b="1" i="0" u="none" strike="noStrike">
                        <a:solidFill>
                          <a:srgbClr val="000000"/>
                        </a:solidFill>
                        <a:effectLst/>
                        <a:latin typeface="Calibri"/>
                      </a:endParaRPr>
                    </a:p>
                  </a:txBody>
                  <a:tcPr marL="9525" marR="9525" marT="9525" marB="0" anchor="ctr"/>
                </a:tc>
                <a:tc>
                  <a:txBody>
                    <a:bodyPr/>
                    <a:lstStyle/>
                    <a:p>
                      <a:pPr algn="ctr" fontAlgn="ctr"/>
                      <a:r>
                        <a:rPr lang="en-GB" sz="2800" u="none" strike="noStrike">
                          <a:effectLst/>
                        </a:rPr>
                        <a:t>-11.3</a:t>
                      </a:r>
                      <a:endParaRPr lang="en-GB" sz="2800" b="1" i="0" u="none" strike="noStrike">
                        <a:solidFill>
                          <a:srgbClr val="000000"/>
                        </a:solidFill>
                        <a:effectLst/>
                        <a:latin typeface="Calibri"/>
                      </a:endParaRPr>
                    </a:p>
                  </a:txBody>
                  <a:tcPr marL="9525" marR="9525" marT="9525" marB="0" anchor="ctr"/>
                </a:tc>
                <a:tc>
                  <a:txBody>
                    <a:bodyPr/>
                    <a:lstStyle/>
                    <a:p>
                      <a:pPr algn="ctr" fontAlgn="ctr"/>
                      <a:r>
                        <a:rPr lang="en-GB" sz="2800" u="none" strike="noStrike" dirty="0">
                          <a:effectLst/>
                        </a:rPr>
                        <a:t>-7.1</a:t>
                      </a:r>
                      <a:endParaRPr lang="en-GB" sz="2800" b="1" i="0" u="none" strike="noStrike" dirty="0">
                        <a:solidFill>
                          <a:srgbClr val="000000"/>
                        </a:solidFill>
                        <a:effectLst/>
                        <a:latin typeface="Calibri"/>
                      </a:endParaRPr>
                    </a:p>
                  </a:txBody>
                  <a:tcPr marL="9525" marR="9525" marT="9525" marB="0" anchor="ctr"/>
                </a:tc>
                <a:tc>
                  <a:txBody>
                    <a:bodyPr/>
                    <a:lstStyle/>
                    <a:p>
                      <a:pPr algn="ctr" fontAlgn="ctr"/>
                      <a:r>
                        <a:rPr lang="en-GB" sz="2800" u="none" strike="noStrike">
                          <a:effectLst/>
                        </a:rPr>
                        <a:t>3.1</a:t>
                      </a:r>
                      <a:endParaRPr lang="en-GB" sz="2800" b="1" i="0" u="none" strike="noStrike">
                        <a:solidFill>
                          <a:srgbClr val="000000"/>
                        </a:solidFill>
                        <a:effectLst/>
                        <a:latin typeface="Calibri"/>
                      </a:endParaRPr>
                    </a:p>
                  </a:txBody>
                  <a:tcPr marL="9525" marR="9525" marT="9525" marB="0" anchor="ctr"/>
                </a:tc>
                <a:tc>
                  <a:txBody>
                    <a:bodyPr/>
                    <a:lstStyle/>
                    <a:p>
                      <a:pPr algn="ctr" fontAlgn="ctr"/>
                      <a:r>
                        <a:rPr lang="en-GB" sz="2800" u="none" strike="noStrike">
                          <a:effectLst/>
                        </a:rPr>
                        <a:t>19.9</a:t>
                      </a:r>
                      <a:endParaRPr lang="en-GB" sz="2800" b="1" i="0" u="none" strike="noStrike">
                        <a:solidFill>
                          <a:srgbClr val="000000"/>
                        </a:solidFill>
                        <a:effectLst/>
                        <a:latin typeface="Calibri"/>
                      </a:endParaRPr>
                    </a:p>
                  </a:txBody>
                  <a:tcPr marL="9525" marR="9525" marT="9525" marB="0" anchor="ctr"/>
                </a:tc>
              </a:tr>
              <a:tr h="902222">
                <a:tc>
                  <a:txBody>
                    <a:bodyPr/>
                    <a:lstStyle/>
                    <a:p>
                      <a:pPr algn="l" fontAlgn="b"/>
                      <a:r>
                        <a:rPr lang="en-GB" sz="2000" u="none" strike="noStrike" dirty="0">
                          <a:effectLst/>
                        </a:rPr>
                        <a:t>Non Fund Based </a:t>
                      </a:r>
                      <a:r>
                        <a:rPr lang="en-GB" sz="2000" u="none" strike="noStrike" dirty="0" smtClean="0">
                          <a:effectLst/>
                        </a:rPr>
                        <a:t>Lending</a:t>
                      </a:r>
                      <a:endParaRPr lang="en-GB" sz="2000" b="1" i="0" u="none" strike="noStrike" dirty="0">
                        <a:solidFill>
                          <a:srgbClr val="000000"/>
                        </a:solidFill>
                        <a:effectLst/>
                        <a:latin typeface="Calibri"/>
                      </a:endParaRPr>
                    </a:p>
                  </a:txBody>
                  <a:tcPr marL="9525" marR="9525" marT="9525" marB="0" anchor="b"/>
                </a:tc>
                <a:tc>
                  <a:txBody>
                    <a:bodyPr/>
                    <a:lstStyle/>
                    <a:p>
                      <a:pPr algn="ctr" fontAlgn="ctr"/>
                      <a:r>
                        <a:rPr lang="en-GB" sz="2800" u="none" strike="noStrike">
                          <a:effectLst/>
                        </a:rPr>
                        <a:t>-24.0</a:t>
                      </a:r>
                      <a:endParaRPr lang="en-GB" sz="2800" b="1" i="0" u="none" strike="noStrike">
                        <a:solidFill>
                          <a:srgbClr val="000000"/>
                        </a:solidFill>
                        <a:effectLst/>
                        <a:latin typeface="Calibri"/>
                      </a:endParaRPr>
                    </a:p>
                  </a:txBody>
                  <a:tcPr marL="9525" marR="9525" marT="9525" marB="0" anchor="ctr"/>
                </a:tc>
                <a:tc>
                  <a:txBody>
                    <a:bodyPr/>
                    <a:lstStyle/>
                    <a:p>
                      <a:pPr algn="ctr" fontAlgn="ctr"/>
                      <a:r>
                        <a:rPr lang="en-GB" sz="2800" u="none" strike="noStrike">
                          <a:effectLst/>
                        </a:rPr>
                        <a:t>33.2</a:t>
                      </a:r>
                      <a:endParaRPr lang="en-GB" sz="2800" b="1" i="0" u="none" strike="noStrike">
                        <a:solidFill>
                          <a:srgbClr val="000000"/>
                        </a:solidFill>
                        <a:effectLst/>
                        <a:latin typeface="Calibri"/>
                      </a:endParaRPr>
                    </a:p>
                  </a:txBody>
                  <a:tcPr marL="9525" marR="9525" marT="9525" marB="0" anchor="ctr"/>
                </a:tc>
                <a:tc>
                  <a:txBody>
                    <a:bodyPr/>
                    <a:lstStyle/>
                    <a:p>
                      <a:pPr algn="ctr" fontAlgn="ctr"/>
                      <a:r>
                        <a:rPr lang="en-GB" sz="2800" u="none" strike="noStrike" dirty="0">
                          <a:solidFill>
                            <a:srgbClr val="FF0000"/>
                          </a:solidFill>
                          <a:effectLst/>
                        </a:rPr>
                        <a:t>64.8</a:t>
                      </a:r>
                      <a:endParaRPr lang="en-GB" sz="2800" b="1" i="0" u="none" strike="noStrike" dirty="0">
                        <a:solidFill>
                          <a:srgbClr val="FF0000"/>
                        </a:solidFill>
                        <a:effectLst/>
                        <a:latin typeface="Calibri"/>
                      </a:endParaRPr>
                    </a:p>
                  </a:txBody>
                  <a:tcPr marL="9525" marR="9525" marT="9525" marB="0" anchor="ctr"/>
                </a:tc>
                <a:tc>
                  <a:txBody>
                    <a:bodyPr/>
                    <a:lstStyle/>
                    <a:p>
                      <a:pPr algn="ctr" fontAlgn="ctr"/>
                      <a:r>
                        <a:rPr lang="en-GB" sz="2800" u="none" strike="noStrike" dirty="0">
                          <a:effectLst/>
                        </a:rPr>
                        <a:t>5.8</a:t>
                      </a:r>
                      <a:endParaRPr lang="en-GB" sz="2800" b="1" i="0" u="none" strike="noStrike" dirty="0">
                        <a:solidFill>
                          <a:srgbClr val="000000"/>
                        </a:solidFill>
                        <a:effectLst/>
                        <a:latin typeface="Calibri"/>
                      </a:endParaRPr>
                    </a:p>
                  </a:txBody>
                  <a:tcPr marL="9525" marR="9525" marT="9525" marB="0" anchor="ctr"/>
                </a:tc>
                <a:tc>
                  <a:txBody>
                    <a:bodyPr/>
                    <a:lstStyle/>
                    <a:p>
                      <a:pPr algn="ctr" fontAlgn="ctr"/>
                      <a:r>
                        <a:rPr lang="en-GB" sz="2800" u="none" strike="noStrike" dirty="0">
                          <a:effectLst/>
                        </a:rPr>
                        <a:t>1.4</a:t>
                      </a:r>
                      <a:endParaRPr lang="en-GB" sz="2800" b="1" i="0" u="none" strike="noStrike" dirty="0">
                        <a:solidFill>
                          <a:srgbClr val="000000"/>
                        </a:solidFill>
                        <a:effectLst/>
                        <a:latin typeface="Calibri"/>
                      </a:endParaRPr>
                    </a:p>
                  </a:txBody>
                  <a:tcPr marL="9525" marR="9525" marT="9525" marB="0" anchor="ctr"/>
                </a:tc>
              </a:tr>
              <a:tr h="604582">
                <a:tc>
                  <a:txBody>
                    <a:bodyPr/>
                    <a:lstStyle/>
                    <a:p>
                      <a:pPr algn="l" fontAlgn="b"/>
                      <a:r>
                        <a:rPr lang="en-GB" sz="2000" u="none" strike="noStrike" dirty="0">
                          <a:effectLst/>
                        </a:rPr>
                        <a:t>Total </a:t>
                      </a:r>
                      <a:r>
                        <a:rPr lang="en-GB" sz="2000" u="none" strike="noStrike" dirty="0" smtClean="0">
                          <a:effectLst/>
                        </a:rPr>
                        <a:t>Lending</a:t>
                      </a:r>
                      <a:endParaRPr lang="en-GB" sz="2000" b="1" i="0" u="none" strike="noStrike" dirty="0">
                        <a:solidFill>
                          <a:srgbClr val="000000"/>
                        </a:solidFill>
                        <a:effectLst/>
                        <a:latin typeface="Calibri"/>
                      </a:endParaRPr>
                    </a:p>
                  </a:txBody>
                  <a:tcPr marL="9525" marR="9525" marT="9525" marB="0" anchor="b"/>
                </a:tc>
                <a:tc>
                  <a:txBody>
                    <a:bodyPr/>
                    <a:lstStyle/>
                    <a:p>
                      <a:pPr algn="ctr" fontAlgn="ctr"/>
                      <a:r>
                        <a:rPr lang="en-GB" sz="2800" u="none" strike="noStrike" dirty="0">
                          <a:effectLst/>
                        </a:rPr>
                        <a:t>11.7</a:t>
                      </a:r>
                      <a:endParaRPr lang="en-GB" sz="2800" b="1" i="0" u="none" strike="noStrike" dirty="0">
                        <a:solidFill>
                          <a:srgbClr val="000000"/>
                        </a:solidFill>
                        <a:effectLst/>
                        <a:latin typeface="Calibri"/>
                      </a:endParaRPr>
                    </a:p>
                  </a:txBody>
                  <a:tcPr marL="9525" marR="9525" marT="9525" marB="0" anchor="ctr"/>
                </a:tc>
                <a:tc>
                  <a:txBody>
                    <a:bodyPr/>
                    <a:lstStyle/>
                    <a:p>
                      <a:pPr algn="ctr" fontAlgn="ctr"/>
                      <a:r>
                        <a:rPr lang="en-GB" sz="2800" u="none" strike="noStrike">
                          <a:effectLst/>
                        </a:rPr>
                        <a:t>14.4</a:t>
                      </a:r>
                      <a:endParaRPr lang="en-GB" sz="2800" b="1" i="0" u="none" strike="noStrike">
                        <a:solidFill>
                          <a:srgbClr val="000000"/>
                        </a:solidFill>
                        <a:effectLst/>
                        <a:latin typeface="Calibri"/>
                      </a:endParaRPr>
                    </a:p>
                  </a:txBody>
                  <a:tcPr marL="9525" marR="9525" marT="9525" marB="0" anchor="ctr"/>
                </a:tc>
                <a:tc>
                  <a:txBody>
                    <a:bodyPr/>
                    <a:lstStyle/>
                    <a:p>
                      <a:pPr algn="ctr" fontAlgn="ctr"/>
                      <a:r>
                        <a:rPr lang="en-GB" sz="2800" u="none" strike="noStrike">
                          <a:effectLst/>
                        </a:rPr>
                        <a:t>25.2</a:t>
                      </a:r>
                      <a:endParaRPr lang="en-GB" sz="2800" b="1" i="0" u="none" strike="noStrike">
                        <a:solidFill>
                          <a:srgbClr val="000000"/>
                        </a:solidFill>
                        <a:effectLst/>
                        <a:latin typeface="Calibri"/>
                      </a:endParaRPr>
                    </a:p>
                  </a:txBody>
                  <a:tcPr marL="9525" marR="9525" marT="9525" marB="0" anchor="ctr"/>
                </a:tc>
                <a:tc>
                  <a:txBody>
                    <a:bodyPr/>
                    <a:lstStyle/>
                    <a:p>
                      <a:pPr algn="ctr" fontAlgn="ctr"/>
                      <a:r>
                        <a:rPr lang="en-GB" sz="2800" u="none" strike="noStrike">
                          <a:effectLst/>
                        </a:rPr>
                        <a:t>4.7</a:t>
                      </a:r>
                      <a:endParaRPr lang="en-GB" sz="2800" b="1" i="0" u="none" strike="noStrike">
                        <a:solidFill>
                          <a:srgbClr val="000000"/>
                        </a:solidFill>
                        <a:effectLst/>
                        <a:latin typeface="Calibri"/>
                      </a:endParaRPr>
                    </a:p>
                  </a:txBody>
                  <a:tcPr marL="9525" marR="9525" marT="9525" marB="0" anchor="ctr"/>
                </a:tc>
                <a:tc>
                  <a:txBody>
                    <a:bodyPr/>
                    <a:lstStyle/>
                    <a:p>
                      <a:pPr algn="ctr" fontAlgn="ctr"/>
                      <a:r>
                        <a:rPr lang="en-GB" sz="2800" u="none" strike="noStrike" dirty="0">
                          <a:effectLst/>
                        </a:rPr>
                        <a:t>11.7</a:t>
                      </a:r>
                      <a:endParaRPr lang="en-GB" sz="2800" b="1" i="0" u="none" strike="noStrike" dirty="0">
                        <a:solidFill>
                          <a:srgbClr val="000000"/>
                        </a:solidFill>
                        <a:effectLst/>
                        <a:latin typeface="Calibri"/>
                      </a:endParaRPr>
                    </a:p>
                  </a:txBody>
                  <a:tcPr marL="9525" marR="9525" marT="9525" marB="0" anchor="ctr"/>
                </a:tc>
              </a:tr>
            </a:tbl>
          </a:graphicData>
        </a:graphic>
      </p:graphicFrame>
    </p:spTree>
    <p:extLst>
      <p:ext uri="{BB962C8B-B14F-4D97-AF65-F5344CB8AC3E}">
        <p14:creationId xmlns:p14="http://schemas.microsoft.com/office/powerpoint/2010/main" val="16891593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dirty="0" smtClean="0"/>
              <a:t>Methodological Challenges to Measuring Systemic Risk : Statistical v. Causal Models </a:t>
            </a:r>
            <a:endParaRPr lang="en-GB" sz="2400" dirty="0"/>
          </a:p>
        </p:txBody>
      </p:sp>
      <p:sp>
        <p:nvSpPr>
          <p:cNvPr id="3" name="Content Placeholder 2"/>
          <p:cNvSpPr>
            <a:spLocks noGrp="1"/>
          </p:cNvSpPr>
          <p:nvPr>
            <p:ph idx="1"/>
          </p:nvPr>
        </p:nvSpPr>
        <p:spPr/>
        <p:txBody>
          <a:bodyPr/>
          <a:lstStyle/>
          <a:p>
            <a:pPr>
              <a:lnSpc>
                <a:spcPct val="80000"/>
              </a:lnSpc>
            </a:pPr>
            <a:r>
              <a:rPr lang="en-GB" sz="2000" b="1" dirty="0" smtClean="0">
                <a:solidFill>
                  <a:srgbClr val="FF0000"/>
                </a:solidFill>
              </a:rPr>
              <a:t>DEFINITION</a:t>
            </a:r>
            <a:r>
              <a:rPr lang="en-GB" sz="2000" b="1" dirty="0" smtClean="0"/>
              <a:t>: Economic and financial contagion refers to the </a:t>
            </a:r>
            <a:r>
              <a:rPr lang="en-GB" sz="2000" b="1" i="1" dirty="0" smtClean="0"/>
              <a:t>spreading of a negative shock </a:t>
            </a:r>
            <a:r>
              <a:rPr lang="en-GB" sz="2000" b="1" dirty="0" smtClean="0"/>
              <a:t>on the solvency conditions of an economic or financial entity in a physical supply chain or in terms of generic credit/debt and liquidity obligations governing interbank, payment and settlement systems and/or claims on other financial markets</a:t>
            </a:r>
          </a:p>
          <a:p>
            <a:pPr>
              <a:lnSpc>
                <a:spcPct val="80000"/>
              </a:lnSpc>
            </a:pPr>
            <a:endParaRPr lang="en-GB" sz="2000" b="1" dirty="0" smtClean="0"/>
          </a:p>
          <a:p>
            <a:pPr>
              <a:lnSpc>
                <a:spcPct val="80000"/>
              </a:lnSpc>
            </a:pPr>
            <a:r>
              <a:rPr lang="en-GB" sz="2000" b="1" dirty="0" smtClean="0"/>
              <a:t>Structural model based on default causality of chain reactions  governed by the network connections of the financial entities</a:t>
            </a:r>
          </a:p>
          <a:p>
            <a:pPr>
              <a:lnSpc>
                <a:spcPct val="80000"/>
              </a:lnSpc>
            </a:pPr>
            <a:endParaRPr lang="en-GB" sz="2000" b="1" dirty="0" smtClean="0"/>
          </a:p>
          <a:p>
            <a:pPr>
              <a:lnSpc>
                <a:spcPct val="80000"/>
              </a:lnSpc>
            </a:pPr>
            <a:r>
              <a:rPr lang="en-GB" sz="2000" b="1" dirty="0" smtClean="0"/>
              <a:t>In contrast, models made popular by </a:t>
            </a:r>
            <a:r>
              <a:rPr lang="en-GB" sz="2000" b="1" dirty="0" err="1" smtClean="0"/>
              <a:t>Kaminsky</a:t>
            </a:r>
            <a:r>
              <a:rPr lang="en-GB" sz="2000" b="1" dirty="0" smtClean="0"/>
              <a:t> and Reinhart (2000) view financial contagion as the </a:t>
            </a:r>
            <a:r>
              <a:rPr lang="en-GB" sz="2000" b="1" dirty="0" smtClean="0">
                <a:solidFill>
                  <a:srgbClr val="FF0000"/>
                </a:solidFill>
              </a:rPr>
              <a:t>downward co-movement </a:t>
            </a:r>
            <a:r>
              <a:rPr lang="en-GB" sz="2000" b="1" dirty="0" smtClean="0"/>
              <a:t>of asset prices across different markets and for different asset classes. This is based on statistical or econometric methods which measure (amongst other ways) the increased correlations of asset prices </a:t>
            </a:r>
          </a:p>
          <a:p>
            <a:pPr>
              <a:lnSpc>
                <a:spcPct val="80000"/>
              </a:lnSpc>
            </a:pPr>
            <a:r>
              <a:rPr lang="en-GB" sz="2000" b="1" dirty="0" smtClean="0"/>
              <a:t>Above models complimentary to the causal default models that use financial network simulations, especially in the use of contagion models based on CDS price co-movements (</a:t>
            </a:r>
            <a:r>
              <a:rPr lang="en-GB" sz="2000" i="1" dirty="0" smtClean="0"/>
              <a:t>Jorge Chan-Lau et al., 2009</a:t>
            </a:r>
            <a:r>
              <a:rPr lang="en-GB" sz="2000" b="1" i="1" dirty="0" smtClean="0"/>
              <a:t>)</a:t>
            </a:r>
            <a:endParaRPr lang="en-US" sz="2000" b="1" i="1" dirty="0" smtClean="0"/>
          </a:p>
          <a:p>
            <a:pPr>
              <a:buNone/>
            </a:pPr>
            <a:r>
              <a:rPr lang="en-US" sz="2000" dirty="0" smtClean="0"/>
              <a:t> </a:t>
            </a:r>
            <a:endParaRPr lang="en-GB" sz="2000" dirty="0" smtClean="0"/>
          </a:p>
          <a:p>
            <a:endParaRPr lang="en-GB" dirty="0"/>
          </a:p>
        </p:txBody>
      </p:sp>
    </p:spTree>
  </p:cSld>
  <p:clrMapOvr>
    <a:masterClrMapping/>
  </p:clrMapOvr>
  <p:transition advTm="10000"/>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b="1" dirty="0" smtClean="0">
                <a:latin typeface="Times New Roman" pitchFamily="18" charset="0"/>
                <a:cs typeface="Times New Roman" pitchFamily="18" charset="0"/>
              </a:rPr>
              <a:t/>
            </a:r>
            <a:br>
              <a:rPr lang="en-GB" sz="2400" b="1" dirty="0" smtClean="0">
                <a:latin typeface="Times New Roman" pitchFamily="18" charset="0"/>
                <a:cs typeface="Times New Roman" pitchFamily="18" charset="0"/>
              </a:rPr>
            </a:br>
            <a:r>
              <a:rPr lang="en-GB" sz="2400" b="1" dirty="0">
                <a:latin typeface="Times New Roman" pitchFamily="18" charset="0"/>
                <a:cs typeface="Times New Roman" pitchFamily="18" charset="0"/>
              </a:rPr>
              <a:t/>
            </a:r>
            <a:br>
              <a:rPr lang="en-GB" sz="2400" b="1" dirty="0">
                <a:latin typeface="Times New Roman" pitchFamily="18" charset="0"/>
                <a:cs typeface="Times New Roman" pitchFamily="18" charset="0"/>
              </a:rPr>
            </a:br>
            <a:r>
              <a:rPr lang="en-GB" sz="2400" b="1" dirty="0" smtClean="0">
                <a:latin typeface="Times New Roman" pitchFamily="18" charset="0"/>
                <a:cs typeface="Times New Roman" pitchFamily="18" charset="0"/>
              </a:rPr>
              <a:t/>
            </a:r>
            <a:br>
              <a:rPr lang="en-GB" sz="2400" b="1" dirty="0" smtClean="0">
                <a:latin typeface="Times New Roman" pitchFamily="18" charset="0"/>
                <a:cs typeface="Times New Roman" pitchFamily="18" charset="0"/>
              </a:rPr>
            </a:br>
            <a:r>
              <a:rPr lang="en-GB" sz="2400" b="1" dirty="0" smtClean="0">
                <a:latin typeface="Times New Roman" pitchFamily="18" charset="0"/>
                <a:cs typeface="Times New Roman" pitchFamily="18" charset="0"/>
              </a:rPr>
              <a:t/>
            </a:r>
            <a:br>
              <a:rPr lang="en-GB" sz="2400" b="1" dirty="0" smtClean="0">
                <a:latin typeface="Times New Roman" pitchFamily="18" charset="0"/>
                <a:cs typeface="Times New Roman" pitchFamily="18" charset="0"/>
              </a:rPr>
            </a:br>
            <a:r>
              <a:rPr lang="en-GB" sz="2400" b="1" dirty="0">
                <a:latin typeface="Times New Roman" pitchFamily="18" charset="0"/>
                <a:cs typeface="Times New Roman" pitchFamily="18" charset="0"/>
              </a:rPr>
              <a:t/>
            </a:r>
            <a:br>
              <a:rPr lang="en-GB" sz="2400" b="1" dirty="0">
                <a:latin typeface="Times New Roman" pitchFamily="18" charset="0"/>
                <a:cs typeface="Times New Roman" pitchFamily="18" charset="0"/>
              </a:rPr>
            </a:br>
            <a:r>
              <a:rPr lang="en-GB" sz="2400" b="1" dirty="0" smtClean="0">
                <a:latin typeface="Times New Roman" pitchFamily="18" charset="0"/>
                <a:cs typeface="Times New Roman" pitchFamily="18" charset="0"/>
              </a:rPr>
              <a:t>Table  </a:t>
            </a:r>
            <a:r>
              <a:rPr lang="en-GB" sz="2400" b="1" dirty="0" smtClean="0">
                <a:latin typeface="Times New Roman" pitchFamily="18" charset="0"/>
                <a:cs typeface="Times New Roman" pitchFamily="18" charset="0"/>
              </a:rPr>
              <a:t>3 RBI:  </a:t>
            </a:r>
            <a:r>
              <a:rPr lang="en-GB" sz="2400" b="1" dirty="0">
                <a:latin typeface="Times New Roman" pitchFamily="18" charset="0"/>
                <a:cs typeface="Times New Roman" pitchFamily="18" charset="0"/>
              </a:rPr>
              <a:t>Total Tier 1 Capital </a:t>
            </a:r>
            <a:r>
              <a:rPr lang="en-GB" sz="2400" b="1" dirty="0" smtClean="0">
                <a:latin typeface="Times New Roman" pitchFamily="18" charset="0"/>
                <a:cs typeface="Times New Roman" pitchFamily="18" charset="0"/>
              </a:rPr>
              <a:t>and </a:t>
            </a:r>
            <a:r>
              <a:rPr lang="en-GB" sz="2400" b="1" dirty="0">
                <a:latin typeface="Times New Roman" pitchFamily="18" charset="0"/>
                <a:cs typeface="Times New Roman" pitchFamily="18" charset="0"/>
              </a:rPr>
              <a:t>Risk Weighted Assets for 76 Indian Banks (Q1,Q2, Q3, Q4 2011; </a:t>
            </a:r>
            <a:r>
              <a:rPr lang="en-GB" sz="2400" b="1" dirty="0" err="1">
                <a:latin typeface="Times New Roman" pitchFamily="18" charset="0"/>
                <a:cs typeface="Times New Roman" pitchFamily="18" charset="0"/>
              </a:rPr>
              <a:t>Rs</a:t>
            </a:r>
            <a:r>
              <a:rPr lang="en-GB" sz="2400" b="1" dirty="0">
                <a:latin typeface="Times New Roman" pitchFamily="18" charset="0"/>
                <a:cs typeface="Times New Roman" pitchFamily="18" charset="0"/>
              </a:rPr>
              <a:t> </a:t>
            </a:r>
            <a:r>
              <a:rPr lang="en-GB" sz="2400" b="1" dirty="0" err="1">
                <a:latin typeface="Times New Roman" pitchFamily="18" charset="0"/>
                <a:cs typeface="Times New Roman" pitchFamily="18" charset="0"/>
              </a:rPr>
              <a:t>crores</a:t>
            </a:r>
            <a:r>
              <a:rPr lang="en-GB" sz="2400" b="1" dirty="0">
                <a:latin typeface="Times New Roman" pitchFamily="18" charset="0"/>
                <a:cs typeface="Times New Roman" pitchFamily="18" charset="0"/>
              </a:rPr>
              <a:t>)  </a:t>
            </a:r>
            <a:endParaRPr lang="en-GB" sz="2400" dirty="0">
              <a:latin typeface="Times New Roman" pitchFamily="18" charset="0"/>
              <a:cs typeface="Times New Roman" pitchFamily="18" charset="0"/>
            </a:endParaRPr>
          </a:p>
        </p:txBody>
      </p:sp>
      <p:pic>
        <p:nvPicPr>
          <p:cNvPr id="4" name="Content Placeholder 3"/>
          <p:cNvPicPr>
            <a:picLocks noGrp="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0" y="2286000"/>
            <a:ext cx="9067800" cy="2590800"/>
          </a:xfrm>
          <a:prstGeom prst="rect">
            <a:avLst/>
          </a:prstGeom>
          <a:noFill/>
          <a:ln>
            <a:noFill/>
          </a:ln>
        </p:spPr>
      </p:pic>
    </p:spTree>
    <p:extLst>
      <p:ext uri="{BB962C8B-B14F-4D97-AF65-F5344CB8AC3E}">
        <p14:creationId xmlns:p14="http://schemas.microsoft.com/office/powerpoint/2010/main" val="15326176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dirty="0">
                <a:solidFill>
                  <a:srgbClr val="7030A0"/>
                </a:solidFill>
                <a:latin typeface="Times New Roman" pitchFamily="18" charset="0"/>
                <a:cs typeface="Times New Roman" pitchFamily="18" charset="0"/>
              </a:rPr>
              <a:t>Systemic Risk from Multi-Sector: Funded and Unfunded</a:t>
            </a:r>
            <a:br>
              <a:rPr lang="en-GB" sz="2400" dirty="0">
                <a:solidFill>
                  <a:srgbClr val="7030A0"/>
                </a:solidFill>
                <a:latin typeface="Times New Roman" pitchFamily="18" charset="0"/>
                <a:cs typeface="Times New Roman" pitchFamily="18" charset="0"/>
              </a:rPr>
            </a:br>
            <a:r>
              <a:rPr lang="en-GB" sz="2400" dirty="0">
                <a:solidFill>
                  <a:srgbClr val="7030A0"/>
                </a:solidFill>
                <a:latin typeface="Times New Roman" pitchFamily="18" charset="0"/>
                <a:cs typeface="Times New Roman" pitchFamily="18" charset="0"/>
              </a:rPr>
              <a:t>Track Max Eigen-Value To see If Network System is More or Less Unstable ; Some Seasonality Q4 reduction in Instability </a:t>
            </a:r>
            <a:br>
              <a:rPr lang="en-GB" sz="2400" dirty="0">
                <a:solidFill>
                  <a:srgbClr val="7030A0"/>
                </a:solidFill>
                <a:latin typeface="Times New Roman" pitchFamily="18" charset="0"/>
                <a:cs typeface="Times New Roman" pitchFamily="18" charset="0"/>
              </a:rPr>
            </a:br>
            <a:r>
              <a:rPr lang="en-GB" sz="2400" dirty="0">
                <a:solidFill>
                  <a:srgbClr val="7030A0"/>
                </a:solidFill>
                <a:latin typeface="Times New Roman" pitchFamily="18" charset="0"/>
                <a:cs typeface="Times New Roman" pitchFamily="18" charset="0"/>
              </a:rPr>
              <a:t>Total non sector netting leads to high Instability</a:t>
            </a:r>
            <a:endParaRPr lang="en-GB" sz="24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454897038"/>
              </p:ext>
            </p:extLst>
          </p:nvPr>
        </p:nvGraphicFramePr>
        <p:xfrm>
          <a:off x="0" y="1524000"/>
          <a:ext cx="9067800" cy="4953000"/>
        </p:xfrm>
        <a:graphic>
          <a:graphicData uri="http://schemas.openxmlformats.org/drawingml/2006/table">
            <a:tbl>
              <a:tblPr/>
              <a:tblGrid>
                <a:gridCol w="533400"/>
                <a:gridCol w="330200"/>
                <a:gridCol w="431800"/>
                <a:gridCol w="431800"/>
                <a:gridCol w="431800"/>
                <a:gridCol w="431800"/>
                <a:gridCol w="431800"/>
                <a:gridCol w="431800"/>
                <a:gridCol w="431800"/>
                <a:gridCol w="431800"/>
                <a:gridCol w="431800"/>
                <a:gridCol w="431800"/>
                <a:gridCol w="431800"/>
                <a:gridCol w="431800"/>
                <a:gridCol w="431800"/>
                <a:gridCol w="431800"/>
                <a:gridCol w="431800"/>
                <a:gridCol w="431800"/>
                <a:gridCol w="431800"/>
                <a:gridCol w="431800"/>
                <a:gridCol w="431800"/>
              </a:tblGrid>
              <a:tr h="699909">
                <a:tc rowSpan="2">
                  <a:txBody>
                    <a:bodyPr/>
                    <a:lstStyle/>
                    <a:p>
                      <a:pPr algn="ctr" fontAlgn="ctr"/>
                      <a:r>
                        <a:rPr lang="en-GB" sz="1400" b="1" i="0" u="none" strike="noStrike" dirty="0">
                          <a:solidFill>
                            <a:srgbClr val="000000"/>
                          </a:solidFill>
                          <a:effectLst/>
                          <a:latin typeface="Times New Roman" pitchFamily="18" charset="0"/>
                          <a:cs typeface="Times New Roman" pitchFamily="18" charset="0"/>
                        </a:rPr>
                        <a:t>Banks</a:t>
                      </a:r>
                    </a:p>
                  </a:txBody>
                  <a:tcPr marL="6123" marR="6123" marT="612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fontAlgn="b"/>
                      <a:r>
                        <a:rPr lang="en-GB" sz="1400" b="1" i="0" u="none" strike="noStrike" dirty="0">
                          <a:solidFill>
                            <a:srgbClr val="000000"/>
                          </a:solidFill>
                          <a:effectLst/>
                          <a:latin typeface="Times New Roman" pitchFamily="18" charset="0"/>
                          <a:cs typeface="Times New Roman" pitchFamily="18" charset="0"/>
                        </a:rPr>
                        <a:t>FUND</a:t>
                      </a:r>
                    </a:p>
                  </a:txBody>
                  <a:tcPr marL="6123" marR="6123" marT="61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algn="ctr" fontAlgn="b"/>
                      <a:r>
                        <a:rPr lang="en-GB" sz="1400" b="1" i="0" u="none" strike="noStrike">
                          <a:solidFill>
                            <a:srgbClr val="000000"/>
                          </a:solidFill>
                          <a:effectLst/>
                          <a:latin typeface="Times New Roman" pitchFamily="18" charset="0"/>
                          <a:cs typeface="Times New Roman" pitchFamily="18" charset="0"/>
                        </a:rPr>
                        <a:t>NON - FUND</a:t>
                      </a:r>
                    </a:p>
                  </a:txBody>
                  <a:tcPr marL="6123" marR="6123" marT="61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algn="ctr" fontAlgn="b"/>
                      <a:r>
                        <a:rPr lang="en-GB" sz="1400" b="1" i="0" u="none" strike="noStrike">
                          <a:solidFill>
                            <a:srgbClr val="000000"/>
                          </a:solidFill>
                          <a:effectLst/>
                          <a:latin typeface="Times New Roman" pitchFamily="18" charset="0"/>
                          <a:cs typeface="Times New Roman" pitchFamily="18" charset="0"/>
                        </a:rPr>
                        <a:t>DERIVATIVES</a:t>
                      </a:r>
                    </a:p>
                  </a:txBody>
                  <a:tcPr marL="6123" marR="6123" marT="61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algn="ctr" fontAlgn="b"/>
                      <a:r>
                        <a:rPr lang="en-GB" sz="1400" b="1" i="0" u="none" strike="noStrike">
                          <a:solidFill>
                            <a:srgbClr val="000000"/>
                          </a:solidFill>
                          <a:effectLst/>
                          <a:latin typeface="Times New Roman" pitchFamily="18" charset="0"/>
                          <a:cs typeface="Times New Roman" pitchFamily="18" charset="0"/>
                        </a:rPr>
                        <a:t>TOTAL Netted</a:t>
                      </a:r>
                    </a:p>
                  </a:txBody>
                  <a:tcPr marL="6123" marR="6123" marT="61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gridSpan="4">
                  <a:txBody>
                    <a:bodyPr/>
                    <a:lstStyle/>
                    <a:p>
                      <a:pPr algn="ctr" fontAlgn="b"/>
                      <a:r>
                        <a:rPr lang="en-GB" sz="1400" b="1" i="0" u="none" strike="noStrike">
                          <a:solidFill>
                            <a:srgbClr val="000000"/>
                          </a:solidFill>
                          <a:effectLst/>
                          <a:latin typeface="Times New Roman" pitchFamily="18" charset="0"/>
                          <a:cs typeface="Times New Roman" pitchFamily="18" charset="0"/>
                        </a:rPr>
                        <a:t>TOTAL No Cross sector netting </a:t>
                      </a:r>
                    </a:p>
                  </a:txBody>
                  <a:tcPr marL="6123" marR="6123" marT="61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r>
              <a:tr h="646272">
                <a:tc vMerge="1">
                  <a:txBody>
                    <a:bodyPr/>
                    <a:lstStyle/>
                    <a:p>
                      <a:endParaRPr lang="en-GB"/>
                    </a:p>
                  </a:txBody>
                  <a:tcPr/>
                </a:tc>
                <a:tc>
                  <a:txBody>
                    <a:bodyPr/>
                    <a:lstStyle/>
                    <a:p>
                      <a:pPr algn="ctr" fontAlgn="b"/>
                      <a:r>
                        <a:rPr lang="en-GB" sz="1400" b="1" i="0" u="none" strike="noStrike" dirty="0">
                          <a:solidFill>
                            <a:srgbClr val="000000"/>
                          </a:solidFill>
                          <a:effectLst/>
                          <a:latin typeface="Times New Roman" pitchFamily="18" charset="0"/>
                          <a:cs typeface="Times New Roman" pitchFamily="18" charset="0"/>
                        </a:rPr>
                        <a:t>Q1</a:t>
                      </a:r>
                    </a:p>
                  </a:txBody>
                  <a:tcPr marL="6123" marR="6123" marT="61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GB" sz="1400" b="1" i="0" u="none" strike="noStrike" dirty="0">
                          <a:solidFill>
                            <a:srgbClr val="000000"/>
                          </a:solidFill>
                          <a:effectLst/>
                          <a:latin typeface="Times New Roman" pitchFamily="18" charset="0"/>
                          <a:cs typeface="Times New Roman" pitchFamily="18" charset="0"/>
                        </a:rPr>
                        <a:t>Q2</a:t>
                      </a:r>
                    </a:p>
                  </a:txBody>
                  <a:tcPr marL="6123" marR="6123" marT="61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GB" sz="1400" b="1" i="0" u="none" strike="noStrike" dirty="0">
                          <a:solidFill>
                            <a:srgbClr val="000000"/>
                          </a:solidFill>
                          <a:effectLst/>
                          <a:latin typeface="Times New Roman" pitchFamily="18" charset="0"/>
                          <a:cs typeface="Times New Roman" pitchFamily="18" charset="0"/>
                        </a:rPr>
                        <a:t>Q3</a:t>
                      </a:r>
                    </a:p>
                  </a:txBody>
                  <a:tcPr marL="6123" marR="6123" marT="61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GB" sz="1400" b="1" i="0" u="none" strike="noStrike" dirty="0">
                          <a:solidFill>
                            <a:srgbClr val="000000"/>
                          </a:solidFill>
                          <a:effectLst/>
                          <a:latin typeface="Times New Roman" pitchFamily="18" charset="0"/>
                          <a:cs typeface="Times New Roman" pitchFamily="18" charset="0"/>
                        </a:rPr>
                        <a:t>Q4</a:t>
                      </a:r>
                    </a:p>
                  </a:txBody>
                  <a:tcPr marL="6123" marR="6123" marT="61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GB" sz="1400" b="1" i="0" u="none" strike="noStrike" dirty="0">
                          <a:solidFill>
                            <a:srgbClr val="000000"/>
                          </a:solidFill>
                          <a:effectLst/>
                          <a:latin typeface="Times New Roman" pitchFamily="18" charset="0"/>
                          <a:cs typeface="Times New Roman" pitchFamily="18" charset="0"/>
                        </a:rPr>
                        <a:t>Q1</a:t>
                      </a:r>
                    </a:p>
                  </a:txBody>
                  <a:tcPr marL="6123" marR="6123" marT="61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GB" sz="1400" b="1" i="0" u="none" strike="noStrike" dirty="0">
                          <a:solidFill>
                            <a:srgbClr val="000000"/>
                          </a:solidFill>
                          <a:effectLst/>
                          <a:latin typeface="Times New Roman" pitchFamily="18" charset="0"/>
                          <a:cs typeface="Times New Roman" pitchFamily="18" charset="0"/>
                        </a:rPr>
                        <a:t>Q2</a:t>
                      </a:r>
                    </a:p>
                  </a:txBody>
                  <a:tcPr marL="6123" marR="6123" marT="61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GB" sz="1400" b="1" i="0" u="none" strike="noStrike">
                          <a:solidFill>
                            <a:srgbClr val="000000"/>
                          </a:solidFill>
                          <a:effectLst/>
                          <a:latin typeface="Times New Roman" pitchFamily="18" charset="0"/>
                          <a:cs typeface="Times New Roman" pitchFamily="18" charset="0"/>
                        </a:rPr>
                        <a:t>Q3</a:t>
                      </a:r>
                    </a:p>
                  </a:txBody>
                  <a:tcPr marL="6123" marR="6123" marT="61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GB" sz="1400" b="1" i="0" u="none" strike="noStrike">
                          <a:solidFill>
                            <a:srgbClr val="000000"/>
                          </a:solidFill>
                          <a:effectLst/>
                          <a:latin typeface="Times New Roman" pitchFamily="18" charset="0"/>
                          <a:cs typeface="Times New Roman" pitchFamily="18" charset="0"/>
                        </a:rPr>
                        <a:t>Q4</a:t>
                      </a:r>
                    </a:p>
                  </a:txBody>
                  <a:tcPr marL="6123" marR="6123" marT="61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GB" sz="1400" b="1" i="0" u="none" strike="noStrike">
                          <a:solidFill>
                            <a:srgbClr val="000000"/>
                          </a:solidFill>
                          <a:effectLst/>
                          <a:latin typeface="Times New Roman" pitchFamily="18" charset="0"/>
                          <a:cs typeface="Times New Roman" pitchFamily="18" charset="0"/>
                        </a:rPr>
                        <a:t>Q1</a:t>
                      </a:r>
                    </a:p>
                  </a:txBody>
                  <a:tcPr marL="6123" marR="6123" marT="61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GB" sz="1400" b="1" i="0" u="none" strike="noStrike">
                          <a:solidFill>
                            <a:srgbClr val="000000"/>
                          </a:solidFill>
                          <a:effectLst/>
                          <a:latin typeface="Times New Roman" pitchFamily="18" charset="0"/>
                          <a:cs typeface="Times New Roman" pitchFamily="18" charset="0"/>
                        </a:rPr>
                        <a:t>Q2</a:t>
                      </a:r>
                    </a:p>
                  </a:txBody>
                  <a:tcPr marL="6123" marR="6123" marT="61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GB" sz="1400" b="1" i="0" u="none" strike="noStrike">
                          <a:solidFill>
                            <a:srgbClr val="000000"/>
                          </a:solidFill>
                          <a:effectLst/>
                          <a:latin typeface="Times New Roman" pitchFamily="18" charset="0"/>
                          <a:cs typeface="Times New Roman" pitchFamily="18" charset="0"/>
                        </a:rPr>
                        <a:t>Q3</a:t>
                      </a:r>
                    </a:p>
                  </a:txBody>
                  <a:tcPr marL="6123" marR="6123" marT="61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GB" sz="1400" b="1" i="0" u="none" strike="noStrike">
                          <a:solidFill>
                            <a:srgbClr val="000000"/>
                          </a:solidFill>
                          <a:effectLst/>
                          <a:latin typeface="Times New Roman" pitchFamily="18" charset="0"/>
                          <a:cs typeface="Times New Roman" pitchFamily="18" charset="0"/>
                        </a:rPr>
                        <a:t>Q4</a:t>
                      </a:r>
                    </a:p>
                  </a:txBody>
                  <a:tcPr marL="6123" marR="6123" marT="61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GB" sz="1400" b="1" i="0" u="none" strike="noStrike">
                          <a:solidFill>
                            <a:srgbClr val="000000"/>
                          </a:solidFill>
                          <a:effectLst/>
                          <a:latin typeface="Times New Roman" pitchFamily="18" charset="0"/>
                          <a:cs typeface="Times New Roman" pitchFamily="18" charset="0"/>
                        </a:rPr>
                        <a:t>Q1</a:t>
                      </a:r>
                    </a:p>
                  </a:txBody>
                  <a:tcPr marL="6123" marR="6123" marT="61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GB" sz="1400" b="1" i="0" u="none" strike="noStrike">
                          <a:solidFill>
                            <a:srgbClr val="000000"/>
                          </a:solidFill>
                          <a:effectLst/>
                          <a:latin typeface="Times New Roman" pitchFamily="18" charset="0"/>
                          <a:cs typeface="Times New Roman" pitchFamily="18" charset="0"/>
                        </a:rPr>
                        <a:t>Q2</a:t>
                      </a:r>
                    </a:p>
                  </a:txBody>
                  <a:tcPr marL="6123" marR="6123" marT="61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GB" sz="1400" b="1" i="0" u="none" strike="noStrike">
                          <a:solidFill>
                            <a:srgbClr val="000000"/>
                          </a:solidFill>
                          <a:effectLst/>
                          <a:latin typeface="Times New Roman" pitchFamily="18" charset="0"/>
                          <a:cs typeface="Times New Roman" pitchFamily="18" charset="0"/>
                        </a:rPr>
                        <a:t>Q3</a:t>
                      </a:r>
                    </a:p>
                  </a:txBody>
                  <a:tcPr marL="6123" marR="6123" marT="61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GB" sz="1400" b="1" i="0" u="none" strike="noStrike">
                          <a:solidFill>
                            <a:srgbClr val="000000"/>
                          </a:solidFill>
                          <a:effectLst/>
                          <a:latin typeface="Times New Roman" pitchFamily="18" charset="0"/>
                          <a:cs typeface="Times New Roman" pitchFamily="18" charset="0"/>
                        </a:rPr>
                        <a:t>Q4</a:t>
                      </a:r>
                    </a:p>
                  </a:txBody>
                  <a:tcPr marL="6123" marR="6123" marT="61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GB" sz="1400" b="1" i="0" u="none" strike="noStrike">
                          <a:solidFill>
                            <a:srgbClr val="000000"/>
                          </a:solidFill>
                          <a:effectLst/>
                          <a:latin typeface="Times New Roman" pitchFamily="18" charset="0"/>
                          <a:cs typeface="Times New Roman" pitchFamily="18" charset="0"/>
                        </a:rPr>
                        <a:t>Q1</a:t>
                      </a:r>
                    </a:p>
                  </a:txBody>
                  <a:tcPr marL="6123" marR="6123" marT="61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GB" sz="1400" b="1" i="0" u="none" strike="noStrike">
                          <a:solidFill>
                            <a:srgbClr val="000000"/>
                          </a:solidFill>
                          <a:effectLst/>
                          <a:latin typeface="Times New Roman" pitchFamily="18" charset="0"/>
                          <a:cs typeface="Times New Roman" pitchFamily="18" charset="0"/>
                        </a:rPr>
                        <a:t>Q2</a:t>
                      </a:r>
                    </a:p>
                  </a:txBody>
                  <a:tcPr marL="6123" marR="6123" marT="61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GB" sz="1400" b="1" i="0" u="none" strike="noStrike">
                          <a:solidFill>
                            <a:srgbClr val="000000"/>
                          </a:solidFill>
                          <a:effectLst/>
                          <a:latin typeface="Times New Roman" pitchFamily="18" charset="0"/>
                          <a:cs typeface="Times New Roman" pitchFamily="18" charset="0"/>
                        </a:rPr>
                        <a:t>Q3</a:t>
                      </a:r>
                    </a:p>
                  </a:txBody>
                  <a:tcPr marL="6123" marR="6123" marT="61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GB" sz="1400" b="1" i="0" u="none" strike="noStrike">
                          <a:solidFill>
                            <a:srgbClr val="000000"/>
                          </a:solidFill>
                          <a:effectLst/>
                          <a:latin typeface="Times New Roman" pitchFamily="18" charset="0"/>
                          <a:cs typeface="Times New Roman" pitchFamily="18" charset="0"/>
                        </a:rPr>
                        <a:t>Q4</a:t>
                      </a:r>
                    </a:p>
                  </a:txBody>
                  <a:tcPr marL="6123" marR="6123" marT="61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5498">
                <a:tc>
                  <a:txBody>
                    <a:bodyPr/>
                    <a:lstStyle/>
                    <a:p>
                      <a:pPr algn="l" fontAlgn="b"/>
                      <a:r>
                        <a:rPr lang="en-GB" sz="1400" b="1" i="0" u="none" strike="noStrike">
                          <a:solidFill>
                            <a:srgbClr val="000000"/>
                          </a:solidFill>
                          <a:effectLst/>
                          <a:latin typeface="Times New Roman" pitchFamily="18" charset="0"/>
                          <a:cs typeface="Times New Roman" pitchFamily="18" charset="0"/>
                        </a:rPr>
                        <a:t>Nodes</a:t>
                      </a:r>
                    </a:p>
                  </a:txBody>
                  <a:tcPr marL="6123" marR="6123" marT="61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76</a:t>
                      </a:r>
                    </a:p>
                  </a:txBody>
                  <a:tcPr marL="6123" marR="6123" marT="6123"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76</a:t>
                      </a:r>
                    </a:p>
                  </a:txBody>
                  <a:tcPr marL="6123" marR="6123" marT="6123"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76</a:t>
                      </a:r>
                    </a:p>
                  </a:txBody>
                  <a:tcPr marL="6123" marR="6123" marT="6123"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n-GB" sz="1400" b="0" i="0" u="none" strike="noStrike" dirty="0">
                          <a:solidFill>
                            <a:srgbClr val="000000"/>
                          </a:solidFill>
                          <a:effectLst/>
                          <a:latin typeface="Times New Roman" pitchFamily="18" charset="0"/>
                          <a:cs typeface="Times New Roman" pitchFamily="18" charset="0"/>
                        </a:rPr>
                        <a:t>76</a:t>
                      </a:r>
                    </a:p>
                  </a:txBody>
                  <a:tcPr marL="6123" marR="6123" marT="6123"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76</a:t>
                      </a:r>
                    </a:p>
                  </a:txBody>
                  <a:tcPr marL="6123" marR="6123" marT="6123"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n-GB" sz="1400" b="0" i="0" u="none" strike="noStrike" dirty="0">
                          <a:solidFill>
                            <a:srgbClr val="000000"/>
                          </a:solidFill>
                          <a:effectLst/>
                          <a:latin typeface="Times New Roman" pitchFamily="18" charset="0"/>
                          <a:cs typeface="Times New Roman" pitchFamily="18" charset="0"/>
                        </a:rPr>
                        <a:t>76</a:t>
                      </a:r>
                    </a:p>
                  </a:txBody>
                  <a:tcPr marL="6123" marR="6123" marT="6123"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n-GB" sz="1400" b="0" i="0" u="none" strike="noStrike" dirty="0">
                          <a:solidFill>
                            <a:srgbClr val="000000"/>
                          </a:solidFill>
                          <a:effectLst/>
                          <a:latin typeface="Times New Roman" pitchFamily="18" charset="0"/>
                          <a:cs typeface="Times New Roman" pitchFamily="18" charset="0"/>
                        </a:rPr>
                        <a:t>76</a:t>
                      </a:r>
                    </a:p>
                  </a:txBody>
                  <a:tcPr marL="6123" marR="6123" marT="6123"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n-GB" sz="1400" b="0" i="0" u="none" strike="noStrike" dirty="0">
                          <a:solidFill>
                            <a:srgbClr val="000000"/>
                          </a:solidFill>
                          <a:effectLst/>
                          <a:latin typeface="Times New Roman" pitchFamily="18" charset="0"/>
                          <a:cs typeface="Times New Roman" pitchFamily="18" charset="0"/>
                        </a:rPr>
                        <a:t>76</a:t>
                      </a:r>
                    </a:p>
                  </a:txBody>
                  <a:tcPr marL="6123" marR="6123" marT="6123"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b"/>
                      <a:r>
                        <a:rPr lang="en-GB" sz="1400" b="0" i="0" u="none" strike="noStrike" dirty="0">
                          <a:solidFill>
                            <a:srgbClr val="000000"/>
                          </a:solidFill>
                          <a:effectLst/>
                          <a:latin typeface="Times New Roman" pitchFamily="18" charset="0"/>
                          <a:cs typeface="Times New Roman" pitchFamily="18" charset="0"/>
                        </a:rPr>
                        <a:t>76</a:t>
                      </a:r>
                    </a:p>
                  </a:txBody>
                  <a:tcPr marL="6123" marR="6123" marT="6123"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76</a:t>
                      </a:r>
                    </a:p>
                  </a:txBody>
                  <a:tcPr marL="6123" marR="6123" marT="6123"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76</a:t>
                      </a:r>
                    </a:p>
                  </a:txBody>
                  <a:tcPr marL="6123" marR="6123" marT="6123"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76</a:t>
                      </a:r>
                    </a:p>
                  </a:txBody>
                  <a:tcPr marL="6123" marR="6123" marT="6123"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76</a:t>
                      </a:r>
                    </a:p>
                  </a:txBody>
                  <a:tcPr marL="6123" marR="6123" marT="6123"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76</a:t>
                      </a:r>
                    </a:p>
                  </a:txBody>
                  <a:tcPr marL="6123" marR="6123" marT="6123"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76</a:t>
                      </a:r>
                    </a:p>
                  </a:txBody>
                  <a:tcPr marL="6123" marR="6123" marT="6123"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76</a:t>
                      </a:r>
                    </a:p>
                  </a:txBody>
                  <a:tcPr marL="6123" marR="6123" marT="6123"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76</a:t>
                      </a:r>
                    </a:p>
                  </a:txBody>
                  <a:tcPr marL="6123" marR="6123" marT="6123"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76</a:t>
                      </a:r>
                    </a:p>
                  </a:txBody>
                  <a:tcPr marL="6123" marR="6123" marT="6123"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76</a:t>
                      </a:r>
                    </a:p>
                  </a:txBody>
                  <a:tcPr marL="6123" marR="6123" marT="6123"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76</a:t>
                      </a:r>
                    </a:p>
                  </a:txBody>
                  <a:tcPr marL="6123" marR="6123" marT="6123"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615498">
                <a:tc>
                  <a:txBody>
                    <a:bodyPr/>
                    <a:lstStyle/>
                    <a:p>
                      <a:pPr algn="l" fontAlgn="b"/>
                      <a:r>
                        <a:rPr lang="en-GB" sz="1400" b="1" i="0" u="none" strike="noStrike">
                          <a:solidFill>
                            <a:srgbClr val="000000"/>
                          </a:solidFill>
                          <a:effectLst/>
                          <a:latin typeface="Times New Roman" pitchFamily="18" charset="0"/>
                          <a:cs typeface="Times New Roman" pitchFamily="18" charset="0"/>
                        </a:rPr>
                        <a:t>Edges</a:t>
                      </a:r>
                    </a:p>
                  </a:txBody>
                  <a:tcPr marL="6123" marR="6123" marT="61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1279</a:t>
                      </a:r>
                    </a:p>
                  </a:txBody>
                  <a:tcPr marL="6123" marR="6123" marT="6123"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1258</a:t>
                      </a:r>
                    </a:p>
                  </a:txBody>
                  <a:tcPr marL="6123" marR="6123" marT="6123" marB="0" anchor="b">
                    <a:lnL>
                      <a:noFill/>
                    </a:lnL>
                    <a:lnR>
                      <a:noFill/>
                    </a:lnR>
                    <a:lnT>
                      <a:noFill/>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1274</a:t>
                      </a:r>
                    </a:p>
                  </a:txBody>
                  <a:tcPr marL="6123" marR="6123" marT="6123" marB="0" anchor="b">
                    <a:lnL>
                      <a:noFill/>
                    </a:lnL>
                    <a:lnR>
                      <a:noFill/>
                    </a:lnR>
                    <a:lnT>
                      <a:noFill/>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1269</a:t>
                      </a:r>
                    </a:p>
                  </a:txBody>
                  <a:tcPr marL="6123" marR="6123" marT="6123"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1152</a:t>
                      </a:r>
                    </a:p>
                  </a:txBody>
                  <a:tcPr marL="6123" marR="6123" marT="6123"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1125</a:t>
                      </a:r>
                    </a:p>
                  </a:txBody>
                  <a:tcPr marL="6123" marR="6123" marT="6123" marB="0" anchor="b">
                    <a:lnL>
                      <a:noFill/>
                    </a:lnL>
                    <a:lnR>
                      <a:noFill/>
                    </a:lnR>
                    <a:lnT>
                      <a:noFill/>
                    </a:lnT>
                    <a:lnB>
                      <a:noFill/>
                    </a:lnB>
                  </a:tcPr>
                </a:tc>
                <a:tc>
                  <a:txBody>
                    <a:bodyPr/>
                    <a:lstStyle/>
                    <a:p>
                      <a:pPr algn="r" fontAlgn="b"/>
                      <a:r>
                        <a:rPr lang="en-GB" sz="1400" b="0" i="0" u="none" strike="noStrike" dirty="0">
                          <a:solidFill>
                            <a:srgbClr val="000000"/>
                          </a:solidFill>
                          <a:effectLst/>
                          <a:latin typeface="Times New Roman" pitchFamily="18" charset="0"/>
                          <a:cs typeface="Times New Roman" pitchFamily="18" charset="0"/>
                        </a:rPr>
                        <a:t>1159</a:t>
                      </a:r>
                    </a:p>
                  </a:txBody>
                  <a:tcPr marL="6123" marR="6123" marT="6123" marB="0" anchor="b">
                    <a:lnL>
                      <a:noFill/>
                    </a:lnL>
                    <a:lnR>
                      <a:noFill/>
                    </a:lnR>
                    <a:lnT>
                      <a:noFill/>
                    </a:lnT>
                    <a:lnB>
                      <a:noFill/>
                    </a:lnB>
                  </a:tcPr>
                </a:tc>
                <a:tc>
                  <a:txBody>
                    <a:bodyPr/>
                    <a:lstStyle/>
                    <a:p>
                      <a:pPr algn="r" fontAlgn="b"/>
                      <a:r>
                        <a:rPr lang="en-GB" sz="1400" b="0" i="0" u="none" strike="noStrike" dirty="0">
                          <a:solidFill>
                            <a:srgbClr val="000000"/>
                          </a:solidFill>
                          <a:effectLst/>
                          <a:latin typeface="Times New Roman" pitchFamily="18" charset="0"/>
                          <a:cs typeface="Times New Roman" pitchFamily="18" charset="0"/>
                        </a:rPr>
                        <a:t>1076</a:t>
                      </a:r>
                    </a:p>
                  </a:txBody>
                  <a:tcPr marL="6123" marR="6123" marT="6123"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n-GB" sz="1400" b="0" i="0" u="none" strike="noStrike" dirty="0">
                          <a:solidFill>
                            <a:srgbClr val="000000"/>
                          </a:solidFill>
                          <a:effectLst/>
                          <a:latin typeface="Times New Roman" pitchFamily="18" charset="0"/>
                          <a:cs typeface="Times New Roman" pitchFamily="18" charset="0"/>
                        </a:rPr>
                        <a:t>995</a:t>
                      </a:r>
                    </a:p>
                  </a:txBody>
                  <a:tcPr marL="6123" marR="6123" marT="6123"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GB" sz="1400" b="0" i="0" u="none" strike="noStrike" dirty="0">
                          <a:solidFill>
                            <a:srgbClr val="000000"/>
                          </a:solidFill>
                          <a:effectLst/>
                          <a:latin typeface="Times New Roman" pitchFamily="18" charset="0"/>
                          <a:cs typeface="Times New Roman" pitchFamily="18" charset="0"/>
                        </a:rPr>
                        <a:t>981</a:t>
                      </a:r>
                    </a:p>
                  </a:txBody>
                  <a:tcPr marL="6123" marR="6123" marT="6123" marB="0" anchor="b">
                    <a:lnL>
                      <a:noFill/>
                    </a:lnL>
                    <a:lnR>
                      <a:noFill/>
                    </a:lnR>
                    <a:lnT>
                      <a:noFill/>
                    </a:lnT>
                    <a:lnB>
                      <a:noFill/>
                    </a:lnB>
                  </a:tcPr>
                </a:tc>
                <a:tc>
                  <a:txBody>
                    <a:bodyPr/>
                    <a:lstStyle/>
                    <a:p>
                      <a:pPr algn="r" fontAlgn="b"/>
                      <a:r>
                        <a:rPr lang="en-GB" sz="1400" b="0" i="0" u="none" strike="noStrike" dirty="0">
                          <a:solidFill>
                            <a:srgbClr val="000000"/>
                          </a:solidFill>
                          <a:effectLst/>
                          <a:latin typeface="Times New Roman" pitchFamily="18" charset="0"/>
                          <a:cs typeface="Times New Roman" pitchFamily="18" charset="0"/>
                        </a:rPr>
                        <a:t>961</a:t>
                      </a:r>
                    </a:p>
                  </a:txBody>
                  <a:tcPr marL="6123" marR="6123" marT="6123" marB="0" anchor="b">
                    <a:lnL>
                      <a:noFill/>
                    </a:lnL>
                    <a:lnR>
                      <a:noFill/>
                    </a:lnR>
                    <a:lnT>
                      <a:noFill/>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908</a:t>
                      </a:r>
                    </a:p>
                  </a:txBody>
                  <a:tcPr marL="6123" marR="6123" marT="6123"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1605</a:t>
                      </a:r>
                    </a:p>
                  </a:txBody>
                  <a:tcPr marL="6123" marR="6123" marT="6123"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1595</a:t>
                      </a:r>
                    </a:p>
                  </a:txBody>
                  <a:tcPr marL="6123" marR="6123" marT="6123" marB="0" anchor="b">
                    <a:lnL>
                      <a:noFill/>
                    </a:lnL>
                    <a:lnR>
                      <a:noFill/>
                    </a:lnR>
                    <a:lnT>
                      <a:noFill/>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1624</a:t>
                      </a:r>
                    </a:p>
                  </a:txBody>
                  <a:tcPr marL="6123" marR="6123" marT="6123" marB="0" anchor="b">
                    <a:lnL>
                      <a:noFill/>
                    </a:lnL>
                    <a:lnR>
                      <a:noFill/>
                    </a:lnR>
                    <a:lnT>
                      <a:noFill/>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1573</a:t>
                      </a:r>
                    </a:p>
                  </a:txBody>
                  <a:tcPr marL="6123" marR="6123" marT="6123"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1948</a:t>
                      </a:r>
                    </a:p>
                  </a:txBody>
                  <a:tcPr marL="6123" marR="6123" marT="6123"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1925</a:t>
                      </a:r>
                    </a:p>
                  </a:txBody>
                  <a:tcPr marL="6123" marR="6123" marT="6123" marB="0" anchor="b">
                    <a:lnL>
                      <a:noFill/>
                    </a:lnL>
                    <a:lnR>
                      <a:noFill/>
                    </a:lnR>
                    <a:lnT>
                      <a:noFill/>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1978</a:t>
                      </a:r>
                    </a:p>
                  </a:txBody>
                  <a:tcPr marL="6123" marR="6123" marT="6123" marB="0" anchor="b">
                    <a:lnL>
                      <a:noFill/>
                    </a:lnL>
                    <a:lnR>
                      <a:noFill/>
                    </a:lnR>
                    <a:lnT>
                      <a:noFill/>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1915</a:t>
                      </a:r>
                    </a:p>
                  </a:txBody>
                  <a:tcPr marL="6123" marR="6123" marT="6123" marB="0" anchor="b">
                    <a:lnL>
                      <a:noFill/>
                    </a:lnL>
                    <a:lnR w="12700" cap="flat" cmpd="sng" algn="ctr">
                      <a:solidFill>
                        <a:srgbClr val="000000"/>
                      </a:solidFill>
                      <a:prstDash val="solid"/>
                      <a:round/>
                      <a:headEnd type="none" w="med" len="med"/>
                      <a:tailEnd type="none" w="med" len="med"/>
                    </a:lnR>
                    <a:lnT>
                      <a:noFill/>
                    </a:lnT>
                    <a:lnB>
                      <a:noFill/>
                    </a:lnB>
                  </a:tcPr>
                </a:tc>
              </a:tr>
              <a:tr h="615498">
                <a:tc>
                  <a:txBody>
                    <a:bodyPr/>
                    <a:lstStyle/>
                    <a:p>
                      <a:pPr algn="l" fontAlgn="b"/>
                      <a:r>
                        <a:rPr lang="en-GB" sz="1400" b="1" i="0" u="none" strike="noStrike">
                          <a:solidFill>
                            <a:srgbClr val="000000"/>
                          </a:solidFill>
                          <a:effectLst/>
                          <a:latin typeface="Times New Roman" pitchFamily="18" charset="0"/>
                          <a:cs typeface="Times New Roman" pitchFamily="18" charset="0"/>
                        </a:rPr>
                        <a:t>Connect</a:t>
                      </a:r>
                    </a:p>
                  </a:txBody>
                  <a:tcPr marL="6123" marR="6123" marT="61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0.22</a:t>
                      </a:r>
                    </a:p>
                  </a:txBody>
                  <a:tcPr marL="6123" marR="6123" marT="6123"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0.22</a:t>
                      </a:r>
                    </a:p>
                  </a:txBody>
                  <a:tcPr marL="6123" marR="6123" marT="6123" marB="0" anchor="b">
                    <a:lnL>
                      <a:noFill/>
                    </a:lnL>
                    <a:lnR>
                      <a:noFill/>
                    </a:lnR>
                    <a:lnT>
                      <a:noFill/>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0.22</a:t>
                      </a:r>
                    </a:p>
                  </a:txBody>
                  <a:tcPr marL="6123" marR="6123" marT="6123" marB="0" anchor="b">
                    <a:lnL>
                      <a:noFill/>
                    </a:lnL>
                    <a:lnR>
                      <a:noFill/>
                    </a:lnR>
                    <a:lnT>
                      <a:noFill/>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0.22</a:t>
                      </a:r>
                    </a:p>
                  </a:txBody>
                  <a:tcPr marL="6123" marR="6123" marT="6123"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0.20</a:t>
                      </a:r>
                    </a:p>
                  </a:txBody>
                  <a:tcPr marL="6123" marR="6123" marT="6123"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GB" sz="1400" b="0" i="0" u="none" strike="noStrike" dirty="0">
                          <a:solidFill>
                            <a:srgbClr val="000000"/>
                          </a:solidFill>
                          <a:effectLst/>
                          <a:latin typeface="Times New Roman" pitchFamily="18" charset="0"/>
                          <a:cs typeface="Times New Roman" pitchFamily="18" charset="0"/>
                        </a:rPr>
                        <a:t>0.20</a:t>
                      </a:r>
                    </a:p>
                  </a:txBody>
                  <a:tcPr marL="6123" marR="6123" marT="6123" marB="0" anchor="b">
                    <a:lnL>
                      <a:noFill/>
                    </a:lnL>
                    <a:lnR>
                      <a:noFill/>
                    </a:lnR>
                    <a:lnT>
                      <a:noFill/>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0.20</a:t>
                      </a:r>
                    </a:p>
                  </a:txBody>
                  <a:tcPr marL="6123" marR="6123" marT="6123" marB="0" anchor="b">
                    <a:lnL>
                      <a:noFill/>
                    </a:lnL>
                    <a:lnR>
                      <a:noFill/>
                    </a:lnR>
                    <a:lnT>
                      <a:noFill/>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0.19</a:t>
                      </a:r>
                    </a:p>
                  </a:txBody>
                  <a:tcPr marL="6123" marR="6123" marT="6123"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n-GB" sz="1400" b="0" i="0" u="none" strike="noStrike" dirty="0">
                          <a:solidFill>
                            <a:srgbClr val="000000"/>
                          </a:solidFill>
                          <a:effectLst/>
                          <a:latin typeface="Times New Roman" pitchFamily="18" charset="0"/>
                          <a:cs typeface="Times New Roman" pitchFamily="18" charset="0"/>
                        </a:rPr>
                        <a:t>0.17</a:t>
                      </a:r>
                    </a:p>
                  </a:txBody>
                  <a:tcPr marL="6123" marR="6123" marT="6123"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GB" sz="1400" b="0" i="0" u="none" strike="noStrike" dirty="0">
                          <a:solidFill>
                            <a:srgbClr val="000000"/>
                          </a:solidFill>
                          <a:effectLst/>
                          <a:latin typeface="Times New Roman" pitchFamily="18" charset="0"/>
                          <a:cs typeface="Times New Roman" pitchFamily="18" charset="0"/>
                        </a:rPr>
                        <a:t>0.17</a:t>
                      </a:r>
                    </a:p>
                  </a:txBody>
                  <a:tcPr marL="6123" marR="6123" marT="6123" marB="0" anchor="b">
                    <a:lnL>
                      <a:noFill/>
                    </a:lnL>
                    <a:lnR>
                      <a:noFill/>
                    </a:lnR>
                    <a:lnT>
                      <a:noFill/>
                    </a:lnT>
                    <a:lnB>
                      <a:noFill/>
                    </a:lnB>
                  </a:tcPr>
                </a:tc>
                <a:tc>
                  <a:txBody>
                    <a:bodyPr/>
                    <a:lstStyle/>
                    <a:p>
                      <a:pPr algn="r" fontAlgn="b"/>
                      <a:r>
                        <a:rPr lang="en-GB" sz="1400" b="0" i="0" u="none" strike="noStrike" dirty="0">
                          <a:solidFill>
                            <a:srgbClr val="000000"/>
                          </a:solidFill>
                          <a:effectLst/>
                          <a:latin typeface="Times New Roman" pitchFamily="18" charset="0"/>
                          <a:cs typeface="Times New Roman" pitchFamily="18" charset="0"/>
                        </a:rPr>
                        <a:t>0.17</a:t>
                      </a:r>
                    </a:p>
                  </a:txBody>
                  <a:tcPr marL="6123" marR="6123" marT="6123" marB="0" anchor="b">
                    <a:lnL>
                      <a:noFill/>
                    </a:lnL>
                    <a:lnR>
                      <a:noFill/>
                    </a:lnR>
                    <a:lnT>
                      <a:noFill/>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0.16</a:t>
                      </a:r>
                    </a:p>
                  </a:txBody>
                  <a:tcPr marL="6123" marR="6123" marT="6123"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n-GB" sz="1400" b="0" i="0" u="none" strike="noStrike" dirty="0">
                          <a:solidFill>
                            <a:srgbClr val="000000"/>
                          </a:solidFill>
                          <a:effectLst/>
                          <a:latin typeface="Times New Roman" pitchFamily="18" charset="0"/>
                          <a:cs typeface="Times New Roman" pitchFamily="18" charset="0"/>
                        </a:rPr>
                        <a:t>0.28</a:t>
                      </a:r>
                    </a:p>
                  </a:txBody>
                  <a:tcPr marL="6123" marR="6123" marT="6123"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GB" sz="1400" b="0" i="0" u="none" strike="noStrike" dirty="0">
                          <a:solidFill>
                            <a:srgbClr val="000000"/>
                          </a:solidFill>
                          <a:effectLst/>
                          <a:latin typeface="Times New Roman" pitchFamily="18" charset="0"/>
                          <a:cs typeface="Times New Roman" pitchFamily="18" charset="0"/>
                        </a:rPr>
                        <a:t>0.28</a:t>
                      </a:r>
                    </a:p>
                  </a:txBody>
                  <a:tcPr marL="6123" marR="6123" marT="6123" marB="0" anchor="b">
                    <a:lnL>
                      <a:noFill/>
                    </a:lnL>
                    <a:lnR>
                      <a:noFill/>
                    </a:lnR>
                    <a:lnT>
                      <a:noFill/>
                    </a:lnT>
                    <a:lnB>
                      <a:noFill/>
                    </a:lnB>
                  </a:tcPr>
                </a:tc>
                <a:tc>
                  <a:txBody>
                    <a:bodyPr/>
                    <a:lstStyle/>
                    <a:p>
                      <a:pPr algn="r" fontAlgn="b"/>
                      <a:r>
                        <a:rPr lang="en-GB" sz="1400" b="0" i="0" u="none" strike="noStrike" dirty="0">
                          <a:solidFill>
                            <a:srgbClr val="000000"/>
                          </a:solidFill>
                          <a:effectLst/>
                          <a:latin typeface="Times New Roman" pitchFamily="18" charset="0"/>
                          <a:cs typeface="Times New Roman" pitchFamily="18" charset="0"/>
                        </a:rPr>
                        <a:t>0.28</a:t>
                      </a:r>
                    </a:p>
                  </a:txBody>
                  <a:tcPr marL="6123" marR="6123" marT="6123" marB="0" anchor="b">
                    <a:lnL>
                      <a:noFill/>
                    </a:lnL>
                    <a:lnR>
                      <a:noFill/>
                    </a:lnR>
                    <a:lnT>
                      <a:noFill/>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0.28</a:t>
                      </a:r>
                    </a:p>
                  </a:txBody>
                  <a:tcPr marL="6123" marR="6123" marT="6123"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0.34</a:t>
                      </a:r>
                    </a:p>
                  </a:txBody>
                  <a:tcPr marL="6123" marR="6123" marT="6123"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0.34</a:t>
                      </a:r>
                    </a:p>
                  </a:txBody>
                  <a:tcPr marL="6123" marR="6123" marT="6123" marB="0" anchor="b">
                    <a:lnL>
                      <a:noFill/>
                    </a:lnL>
                    <a:lnR>
                      <a:noFill/>
                    </a:lnR>
                    <a:lnT>
                      <a:noFill/>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0.35</a:t>
                      </a:r>
                    </a:p>
                  </a:txBody>
                  <a:tcPr marL="6123" marR="6123" marT="6123" marB="0" anchor="b">
                    <a:lnL>
                      <a:noFill/>
                    </a:lnL>
                    <a:lnR>
                      <a:noFill/>
                    </a:lnR>
                    <a:lnT>
                      <a:noFill/>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0.34</a:t>
                      </a:r>
                    </a:p>
                  </a:txBody>
                  <a:tcPr marL="6123" marR="6123" marT="6123" marB="0" anchor="b">
                    <a:lnL>
                      <a:noFill/>
                    </a:lnL>
                    <a:lnR w="12700" cap="flat" cmpd="sng" algn="ctr">
                      <a:solidFill>
                        <a:srgbClr val="000000"/>
                      </a:solidFill>
                      <a:prstDash val="solid"/>
                      <a:round/>
                      <a:headEnd type="none" w="med" len="med"/>
                      <a:tailEnd type="none" w="med" len="med"/>
                    </a:lnR>
                    <a:lnT>
                      <a:noFill/>
                    </a:lnT>
                    <a:lnB>
                      <a:noFill/>
                    </a:lnB>
                  </a:tcPr>
                </a:tc>
              </a:tr>
              <a:tr h="646272">
                <a:tc>
                  <a:txBody>
                    <a:bodyPr/>
                    <a:lstStyle/>
                    <a:p>
                      <a:pPr algn="l" fontAlgn="b"/>
                      <a:r>
                        <a:rPr lang="en-GB" sz="1400" b="1" i="0" u="none" strike="noStrike">
                          <a:solidFill>
                            <a:srgbClr val="000000"/>
                          </a:solidFill>
                          <a:effectLst/>
                          <a:latin typeface="Times New Roman" pitchFamily="18" charset="0"/>
                          <a:cs typeface="Times New Roman" pitchFamily="18" charset="0"/>
                        </a:rPr>
                        <a:t>CC</a:t>
                      </a:r>
                    </a:p>
                  </a:txBody>
                  <a:tcPr marL="6123" marR="6123" marT="61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0.38</a:t>
                      </a:r>
                    </a:p>
                  </a:txBody>
                  <a:tcPr marL="6123" marR="6123" marT="6123"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0.40</a:t>
                      </a:r>
                    </a:p>
                  </a:txBody>
                  <a:tcPr marL="6123" marR="6123" marT="6123" marB="0" anchor="b">
                    <a:lnL>
                      <a:noFill/>
                    </a:lnL>
                    <a:lnR>
                      <a:noFill/>
                    </a:lnR>
                    <a:lnT>
                      <a:noFill/>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0.39</a:t>
                      </a:r>
                    </a:p>
                  </a:txBody>
                  <a:tcPr marL="6123" marR="6123" marT="6123" marB="0" anchor="b">
                    <a:lnL>
                      <a:noFill/>
                    </a:lnL>
                    <a:lnR>
                      <a:noFill/>
                    </a:lnR>
                    <a:lnT>
                      <a:noFill/>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0.41</a:t>
                      </a:r>
                    </a:p>
                  </a:txBody>
                  <a:tcPr marL="6123" marR="6123" marT="6123"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0.40</a:t>
                      </a:r>
                    </a:p>
                  </a:txBody>
                  <a:tcPr marL="6123" marR="6123" marT="6123"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0.39</a:t>
                      </a:r>
                    </a:p>
                  </a:txBody>
                  <a:tcPr marL="6123" marR="6123" marT="6123" marB="0" anchor="b">
                    <a:lnL>
                      <a:noFill/>
                    </a:lnL>
                    <a:lnR>
                      <a:noFill/>
                    </a:lnR>
                    <a:lnT>
                      <a:noFill/>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0.40</a:t>
                      </a:r>
                    </a:p>
                  </a:txBody>
                  <a:tcPr marL="6123" marR="6123" marT="6123" marB="0" anchor="b">
                    <a:lnL>
                      <a:noFill/>
                    </a:lnL>
                    <a:lnR>
                      <a:noFill/>
                    </a:lnR>
                    <a:lnT>
                      <a:noFill/>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0.40</a:t>
                      </a:r>
                    </a:p>
                  </a:txBody>
                  <a:tcPr marL="6123" marR="6123" marT="6123"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n-GB" sz="1400" b="0" i="0" u="none" strike="noStrike" dirty="0">
                          <a:solidFill>
                            <a:srgbClr val="000000"/>
                          </a:solidFill>
                          <a:effectLst/>
                          <a:latin typeface="Times New Roman" pitchFamily="18" charset="0"/>
                          <a:cs typeface="Times New Roman" pitchFamily="18" charset="0"/>
                        </a:rPr>
                        <a:t>0.41</a:t>
                      </a:r>
                    </a:p>
                  </a:txBody>
                  <a:tcPr marL="6123" marR="6123" marT="6123"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0.39</a:t>
                      </a:r>
                    </a:p>
                  </a:txBody>
                  <a:tcPr marL="6123" marR="6123" marT="6123" marB="0" anchor="b">
                    <a:lnL>
                      <a:noFill/>
                    </a:lnL>
                    <a:lnR>
                      <a:noFill/>
                    </a:lnR>
                    <a:lnT>
                      <a:noFill/>
                    </a:lnT>
                    <a:lnB>
                      <a:noFill/>
                    </a:lnB>
                  </a:tcPr>
                </a:tc>
                <a:tc>
                  <a:txBody>
                    <a:bodyPr/>
                    <a:lstStyle/>
                    <a:p>
                      <a:pPr algn="r" fontAlgn="b"/>
                      <a:r>
                        <a:rPr lang="en-GB" sz="1400" b="0" i="0" u="none" strike="noStrike" dirty="0">
                          <a:solidFill>
                            <a:srgbClr val="000000"/>
                          </a:solidFill>
                          <a:effectLst/>
                          <a:latin typeface="Times New Roman" pitchFamily="18" charset="0"/>
                          <a:cs typeface="Times New Roman" pitchFamily="18" charset="0"/>
                        </a:rPr>
                        <a:t>0.40</a:t>
                      </a:r>
                    </a:p>
                  </a:txBody>
                  <a:tcPr marL="6123" marR="6123" marT="6123" marB="0" anchor="b">
                    <a:lnL>
                      <a:noFill/>
                    </a:lnL>
                    <a:lnR>
                      <a:noFill/>
                    </a:lnR>
                    <a:lnT>
                      <a:noFill/>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0.40</a:t>
                      </a:r>
                    </a:p>
                  </a:txBody>
                  <a:tcPr marL="6123" marR="6123" marT="6123"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n-GB" sz="1400" b="0" i="0" u="none" strike="noStrike" dirty="0">
                          <a:solidFill>
                            <a:srgbClr val="000000"/>
                          </a:solidFill>
                          <a:effectLst/>
                          <a:latin typeface="Times New Roman" pitchFamily="18" charset="0"/>
                          <a:cs typeface="Times New Roman" pitchFamily="18" charset="0"/>
                        </a:rPr>
                        <a:t>0.41</a:t>
                      </a:r>
                    </a:p>
                  </a:txBody>
                  <a:tcPr marL="6123" marR="6123" marT="6123"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GB" sz="1400" b="0" i="0" u="none" strike="noStrike" dirty="0">
                          <a:solidFill>
                            <a:srgbClr val="000000"/>
                          </a:solidFill>
                          <a:effectLst/>
                          <a:latin typeface="Times New Roman" pitchFamily="18" charset="0"/>
                          <a:cs typeface="Times New Roman" pitchFamily="18" charset="0"/>
                        </a:rPr>
                        <a:t>0.41</a:t>
                      </a:r>
                    </a:p>
                  </a:txBody>
                  <a:tcPr marL="6123" marR="6123" marT="6123" marB="0" anchor="b">
                    <a:lnL>
                      <a:noFill/>
                    </a:lnL>
                    <a:lnR>
                      <a:noFill/>
                    </a:lnR>
                    <a:lnT>
                      <a:noFill/>
                    </a:lnT>
                    <a:lnB>
                      <a:noFill/>
                    </a:lnB>
                  </a:tcPr>
                </a:tc>
                <a:tc>
                  <a:txBody>
                    <a:bodyPr/>
                    <a:lstStyle/>
                    <a:p>
                      <a:pPr algn="r" fontAlgn="b"/>
                      <a:r>
                        <a:rPr lang="en-GB" sz="1400" b="0" i="0" u="none" strike="noStrike" dirty="0">
                          <a:solidFill>
                            <a:srgbClr val="000000"/>
                          </a:solidFill>
                          <a:effectLst/>
                          <a:latin typeface="Times New Roman" pitchFamily="18" charset="0"/>
                          <a:cs typeface="Times New Roman" pitchFamily="18" charset="0"/>
                        </a:rPr>
                        <a:t>0.42</a:t>
                      </a:r>
                    </a:p>
                  </a:txBody>
                  <a:tcPr marL="6123" marR="6123" marT="6123" marB="0" anchor="b">
                    <a:lnL>
                      <a:noFill/>
                    </a:lnL>
                    <a:lnR>
                      <a:noFill/>
                    </a:lnR>
                    <a:lnT>
                      <a:noFill/>
                    </a:lnT>
                    <a:lnB>
                      <a:noFill/>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0.42</a:t>
                      </a:r>
                    </a:p>
                  </a:txBody>
                  <a:tcPr marL="6123" marR="6123" marT="6123"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n-GB" sz="1400" b="0" i="0" u="none" strike="noStrike" dirty="0">
                          <a:solidFill>
                            <a:srgbClr val="000000"/>
                          </a:solidFill>
                          <a:effectLst/>
                          <a:latin typeface="Times New Roman" pitchFamily="18" charset="0"/>
                          <a:cs typeface="Times New Roman" pitchFamily="18" charset="0"/>
                        </a:rPr>
                        <a:t>0.52</a:t>
                      </a:r>
                    </a:p>
                  </a:txBody>
                  <a:tcPr marL="6123" marR="6123" marT="6123"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0.51</a:t>
                      </a:r>
                    </a:p>
                  </a:txBody>
                  <a:tcPr marL="6123" marR="6123" marT="6123"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0.53</a:t>
                      </a:r>
                    </a:p>
                  </a:txBody>
                  <a:tcPr marL="6123" marR="6123" marT="6123"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Times New Roman" pitchFamily="18" charset="0"/>
                          <a:cs typeface="Times New Roman" pitchFamily="18" charset="0"/>
                        </a:rPr>
                        <a:t>0.54</a:t>
                      </a:r>
                    </a:p>
                  </a:txBody>
                  <a:tcPr marL="6123" marR="6123" marT="6123"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1114053">
                <a:tc>
                  <a:txBody>
                    <a:bodyPr/>
                    <a:lstStyle/>
                    <a:p>
                      <a:pPr algn="l" fontAlgn="b"/>
                      <a:r>
                        <a:rPr lang="en-GB" sz="1400" b="1" i="0" u="none" strike="noStrike">
                          <a:solidFill>
                            <a:srgbClr val="000000"/>
                          </a:solidFill>
                          <a:effectLst/>
                          <a:latin typeface="Times New Roman" pitchFamily="18" charset="0"/>
                          <a:cs typeface="Times New Roman" pitchFamily="18" charset="0"/>
                        </a:rPr>
                        <a:t>EigenValue</a:t>
                      </a:r>
                    </a:p>
                  </a:txBody>
                  <a:tcPr marL="6123" marR="6123" marT="61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en-GB" sz="1400" b="0" i="0" u="none" strike="noStrike" dirty="0">
                          <a:solidFill>
                            <a:srgbClr val="FF0000"/>
                          </a:solidFill>
                          <a:effectLst/>
                          <a:latin typeface="Times New Roman" pitchFamily="18" charset="0"/>
                          <a:cs typeface="Times New Roman" pitchFamily="18" charset="0"/>
                        </a:rPr>
                        <a:t>0.32</a:t>
                      </a:r>
                    </a:p>
                  </a:txBody>
                  <a:tcPr marL="6123" marR="6123" marT="6123"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n-GB" sz="1400" b="0" i="0" u="none" strike="noStrike" dirty="0">
                          <a:solidFill>
                            <a:srgbClr val="FF0000"/>
                          </a:solidFill>
                          <a:effectLst/>
                          <a:latin typeface="Times New Roman" pitchFamily="18" charset="0"/>
                          <a:cs typeface="Times New Roman" pitchFamily="18" charset="0"/>
                        </a:rPr>
                        <a:t>0.36</a:t>
                      </a:r>
                    </a:p>
                  </a:txBody>
                  <a:tcPr marL="6123" marR="6123" marT="6123"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n-GB" sz="1400" b="0" i="0" u="none" strike="noStrike" dirty="0">
                          <a:solidFill>
                            <a:srgbClr val="FF0000"/>
                          </a:solidFill>
                          <a:effectLst/>
                          <a:latin typeface="Times New Roman" pitchFamily="18" charset="0"/>
                          <a:cs typeface="Times New Roman" pitchFamily="18" charset="0"/>
                        </a:rPr>
                        <a:t>0.24</a:t>
                      </a:r>
                    </a:p>
                  </a:txBody>
                  <a:tcPr marL="6123" marR="6123" marT="6123"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n-GB" sz="1400" b="0" i="0" u="none" strike="noStrike" dirty="0">
                          <a:solidFill>
                            <a:srgbClr val="FF0000"/>
                          </a:solidFill>
                          <a:effectLst/>
                          <a:latin typeface="Times New Roman" pitchFamily="18" charset="0"/>
                          <a:cs typeface="Times New Roman" pitchFamily="18" charset="0"/>
                        </a:rPr>
                        <a:t>0.38</a:t>
                      </a:r>
                    </a:p>
                  </a:txBody>
                  <a:tcPr marL="6123" marR="6123" marT="6123"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en-GB" sz="1400" b="0" i="0" u="none" strike="noStrike" dirty="0">
                          <a:solidFill>
                            <a:srgbClr val="FF0000"/>
                          </a:solidFill>
                          <a:effectLst/>
                          <a:latin typeface="Times New Roman" pitchFamily="18" charset="0"/>
                          <a:cs typeface="Times New Roman" pitchFamily="18" charset="0"/>
                        </a:rPr>
                        <a:t>0.26</a:t>
                      </a:r>
                    </a:p>
                  </a:txBody>
                  <a:tcPr marL="6123" marR="6123" marT="6123"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n-GB" sz="1400" b="0" i="0" u="none" strike="noStrike" dirty="0">
                          <a:solidFill>
                            <a:srgbClr val="FF0000"/>
                          </a:solidFill>
                          <a:effectLst/>
                          <a:latin typeface="Times New Roman" pitchFamily="18" charset="0"/>
                          <a:cs typeface="Times New Roman" pitchFamily="18" charset="0"/>
                        </a:rPr>
                        <a:t>0.23</a:t>
                      </a:r>
                    </a:p>
                  </a:txBody>
                  <a:tcPr marL="6123" marR="6123" marT="6123"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n-GB" sz="1400" b="0" i="0" u="none" strike="noStrike" dirty="0">
                          <a:solidFill>
                            <a:srgbClr val="FF0000"/>
                          </a:solidFill>
                          <a:effectLst/>
                          <a:latin typeface="Times New Roman" pitchFamily="18" charset="0"/>
                          <a:cs typeface="Times New Roman" pitchFamily="18" charset="0"/>
                        </a:rPr>
                        <a:t>0.23</a:t>
                      </a:r>
                    </a:p>
                  </a:txBody>
                  <a:tcPr marL="6123" marR="6123" marT="6123"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n-GB" sz="1400" b="0" i="0" u="none" strike="noStrike" dirty="0">
                          <a:solidFill>
                            <a:srgbClr val="FF0000"/>
                          </a:solidFill>
                          <a:effectLst/>
                          <a:latin typeface="Times New Roman" pitchFamily="18" charset="0"/>
                          <a:cs typeface="Times New Roman" pitchFamily="18" charset="0"/>
                        </a:rPr>
                        <a:t>0.27</a:t>
                      </a:r>
                    </a:p>
                  </a:txBody>
                  <a:tcPr marL="6123" marR="6123" marT="6123"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en-GB" sz="1400" b="0" i="0" u="none" strike="noStrike" dirty="0">
                          <a:solidFill>
                            <a:srgbClr val="FF0000"/>
                          </a:solidFill>
                          <a:effectLst/>
                          <a:latin typeface="Times New Roman" pitchFamily="18" charset="0"/>
                          <a:cs typeface="Times New Roman" pitchFamily="18" charset="0"/>
                        </a:rPr>
                        <a:t>0.18</a:t>
                      </a:r>
                    </a:p>
                  </a:txBody>
                  <a:tcPr marL="6123" marR="6123" marT="6123"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n-GB" sz="1400" b="0" i="0" u="none" strike="noStrike" dirty="0">
                          <a:solidFill>
                            <a:srgbClr val="FF0000"/>
                          </a:solidFill>
                          <a:effectLst/>
                          <a:latin typeface="Times New Roman" pitchFamily="18" charset="0"/>
                          <a:cs typeface="Times New Roman" pitchFamily="18" charset="0"/>
                        </a:rPr>
                        <a:t>0.18</a:t>
                      </a:r>
                    </a:p>
                  </a:txBody>
                  <a:tcPr marL="6123" marR="6123" marT="6123"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n-GB" sz="1400" b="0" i="0" u="none" strike="noStrike" dirty="0">
                          <a:solidFill>
                            <a:srgbClr val="FF0000"/>
                          </a:solidFill>
                          <a:effectLst/>
                          <a:latin typeface="Times New Roman" pitchFamily="18" charset="0"/>
                          <a:cs typeface="Times New Roman" pitchFamily="18" charset="0"/>
                        </a:rPr>
                        <a:t>0.20</a:t>
                      </a:r>
                    </a:p>
                  </a:txBody>
                  <a:tcPr marL="6123" marR="6123" marT="6123"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n-GB" sz="1400" b="0" i="0" u="none" strike="noStrike" dirty="0">
                          <a:solidFill>
                            <a:srgbClr val="FF0000"/>
                          </a:solidFill>
                          <a:effectLst/>
                          <a:latin typeface="Times New Roman" pitchFamily="18" charset="0"/>
                          <a:cs typeface="Times New Roman" pitchFamily="18" charset="0"/>
                        </a:rPr>
                        <a:t>0.20</a:t>
                      </a:r>
                    </a:p>
                  </a:txBody>
                  <a:tcPr marL="6123" marR="6123" marT="6123"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en-GB" sz="1400" b="0" i="0" u="none" strike="noStrike" dirty="0">
                          <a:solidFill>
                            <a:srgbClr val="FF0000"/>
                          </a:solidFill>
                          <a:effectLst/>
                          <a:latin typeface="Times New Roman" pitchFamily="18" charset="0"/>
                          <a:cs typeface="Times New Roman" pitchFamily="18" charset="0"/>
                        </a:rPr>
                        <a:t>0.66</a:t>
                      </a:r>
                    </a:p>
                  </a:txBody>
                  <a:tcPr marL="6123" marR="6123" marT="6123"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n-GB" sz="1400" b="0" i="0" u="none" strike="noStrike" dirty="0">
                          <a:solidFill>
                            <a:srgbClr val="FF0000"/>
                          </a:solidFill>
                          <a:effectLst/>
                          <a:latin typeface="Times New Roman" pitchFamily="18" charset="0"/>
                          <a:cs typeface="Times New Roman" pitchFamily="18" charset="0"/>
                        </a:rPr>
                        <a:t>0.61</a:t>
                      </a:r>
                    </a:p>
                  </a:txBody>
                  <a:tcPr marL="6123" marR="6123" marT="6123"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n-GB" sz="1400" b="0" i="0" u="none" strike="noStrike" dirty="0">
                          <a:solidFill>
                            <a:srgbClr val="FF0000"/>
                          </a:solidFill>
                          <a:effectLst/>
                          <a:latin typeface="Times New Roman" pitchFamily="18" charset="0"/>
                          <a:cs typeface="Times New Roman" pitchFamily="18" charset="0"/>
                        </a:rPr>
                        <a:t>0.57</a:t>
                      </a:r>
                    </a:p>
                  </a:txBody>
                  <a:tcPr marL="6123" marR="6123" marT="6123"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b"/>
                      <a:r>
                        <a:rPr lang="en-GB" sz="1400" b="0" i="0" u="none" strike="noStrike" dirty="0">
                          <a:solidFill>
                            <a:srgbClr val="FF0000"/>
                          </a:solidFill>
                          <a:effectLst/>
                          <a:latin typeface="Times New Roman" pitchFamily="18" charset="0"/>
                          <a:cs typeface="Times New Roman" pitchFamily="18" charset="0"/>
                        </a:rPr>
                        <a:t>0.64</a:t>
                      </a:r>
                    </a:p>
                  </a:txBody>
                  <a:tcPr marL="6123" marR="6123" marT="6123"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en-GB" sz="1400" b="0" i="0" u="none" strike="noStrike" dirty="0">
                          <a:solidFill>
                            <a:srgbClr val="FF0000"/>
                          </a:solidFill>
                          <a:effectLst/>
                          <a:latin typeface="Times New Roman" pitchFamily="18" charset="0"/>
                          <a:cs typeface="Times New Roman" pitchFamily="18" charset="0"/>
                        </a:rPr>
                        <a:t>0.92</a:t>
                      </a:r>
                    </a:p>
                  </a:txBody>
                  <a:tcPr marL="6123" marR="6123" marT="6123"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GB" sz="1400" b="0" i="0" u="none" strike="noStrike" dirty="0">
                          <a:solidFill>
                            <a:srgbClr val="FF0000"/>
                          </a:solidFill>
                          <a:effectLst/>
                          <a:latin typeface="Times New Roman" pitchFamily="18" charset="0"/>
                          <a:cs typeface="Times New Roman" pitchFamily="18" charset="0"/>
                        </a:rPr>
                        <a:t>0.87</a:t>
                      </a:r>
                    </a:p>
                  </a:txBody>
                  <a:tcPr marL="6123" marR="6123" marT="6123"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GB" sz="1400" b="0" i="0" u="none" strike="noStrike" dirty="0">
                          <a:solidFill>
                            <a:srgbClr val="FF0000"/>
                          </a:solidFill>
                          <a:effectLst/>
                          <a:latin typeface="Times New Roman" pitchFamily="18" charset="0"/>
                          <a:cs typeface="Times New Roman" pitchFamily="18" charset="0"/>
                        </a:rPr>
                        <a:t>0.82</a:t>
                      </a:r>
                    </a:p>
                  </a:txBody>
                  <a:tcPr marL="6123" marR="6123" marT="6123"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GB" sz="1400" b="0" i="0" u="none" strike="noStrike" dirty="0">
                          <a:solidFill>
                            <a:srgbClr val="FF0000"/>
                          </a:solidFill>
                          <a:effectLst/>
                          <a:latin typeface="Times New Roman" pitchFamily="18" charset="0"/>
                          <a:cs typeface="Times New Roman" pitchFamily="18" charset="0"/>
                        </a:rPr>
                        <a:t>0.91</a:t>
                      </a:r>
                    </a:p>
                  </a:txBody>
                  <a:tcPr marL="6123" marR="6123" marT="6123"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111800644"/>
      </p:ext>
    </p:extLst>
  </p:cSld>
  <p:clrMapOvr>
    <a:masterClrMapping/>
  </p:clrMapOvr>
  <p:transition advTm="10000"/>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905000"/>
          </a:xfrm>
        </p:spPr>
        <p:txBody>
          <a:bodyPr/>
          <a:lstStyle/>
          <a:p>
            <a:r>
              <a:rPr lang="en-GB" dirty="0" smtClean="0">
                <a:latin typeface="Times New Roman" pitchFamily="18" charset="0"/>
                <a:cs typeface="Times New Roman" pitchFamily="18" charset="0"/>
              </a:rPr>
              <a:t>Is Basel II </a:t>
            </a:r>
            <a:r>
              <a:rPr lang="en-GB" dirty="0">
                <a:latin typeface="Times New Roman" pitchFamily="18" charset="0"/>
                <a:cs typeface="Times New Roman" pitchFamily="18" charset="0"/>
              </a:rPr>
              <a:t>criteria </a:t>
            </a:r>
            <a:r>
              <a:rPr lang="en-GB" dirty="0" smtClean="0">
                <a:latin typeface="Times New Roman" pitchFamily="18" charset="0"/>
                <a:cs typeface="Times New Roman" pitchFamily="18" charset="0"/>
              </a:rPr>
              <a:t>far </a:t>
            </a:r>
            <a:r>
              <a:rPr lang="en-GB" dirty="0">
                <a:latin typeface="Times New Roman" pitchFamily="18" charset="0"/>
                <a:cs typeface="Times New Roman" pitchFamily="18" charset="0"/>
              </a:rPr>
              <a:t>too </a:t>
            </a:r>
            <a:r>
              <a:rPr lang="en-GB" dirty="0" smtClean="0">
                <a:latin typeface="Times New Roman" pitchFamily="18" charset="0"/>
                <a:cs typeface="Times New Roman" pitchFamily="18" charset="0"/>
              </a:rPr>
              <a:t>lenient as solvency threshold ? </a:t>
            </a:r>
            <a:r>
              <a:rPr lang="en-GB" dirty="0">
                <a:latin typeface="Times New Roman" pitchFamily="18" charset="0"/>
                <a:cs typeface="Times New Roman" pitchFamily="18" charset="0"/>
              </a:rPr>
              <a:t/>
            </a:r>
            <a:br>
              <a:rPr lang="en-GB" dirty="0">
                <a:latin typeface="Times New Roman" pitchFamily="18" charset="0"/>
                <a:cs typeface="Times New Roman" pitchFamily="18" charset="0"/>
              </a:rPr>
            </a:br>
            <a:endParaRPr lang="en-GB"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GB" dirty="0" smtClean="0"/>
              <a:t>For </a:t>
            </a:r>
            <a:r>
              <a:rPr lang="en-GB" dirty="0"/>
              <a:t>the Indian banks for Q4 2011, for example, the Basel criteria implies that the median </a:t>
            </a:r>
            <a:r>
              <a:rPr lang="en-GB" dirty="0" smtClean="0"/>
              <a:t> </a:t>
            </a:r>
            <a:r>
              <a:rPr lang="en-GB" dirty="0" err="1"/>
              <a:t>T</a:t>
            </a:r>
            <a:r>
              <a:rPr lang="en-GB" baseline="-25000" dirty="0" err="1"/>
              <a:t>c</a:t>
            </a:r>
            <a:r>
              <a:rPr lang="en-GB" baseline="30000" dirty="0"/>
              <a:t>  </a:t>
            </a:r>
            <a:r>
              <a:rPr lang="en-GB" dirty="0"/>
              <a:t> is around 40% </a:t>
            </a:r>
            <a:endParaRPr lang="en-GB" dirty="0" smtClean="0"/>
          </a:p>
          <a:p>
            <a:r>
              <a:rPr lang="en-GB" dirty="0" smtClean="0"/>
              <a:t>On </a:t>
            </a:r>
            <a:r>
              <a:rPr lang="en-GB" dirty="0"/>
              <a:t>average percentage Tier 1 capital they can lose before declared a failed bank is 46%.  </a:t>
            </a:r>
          </a:p>
        </p:txBody>
      </p:sp>
    </p:spTree>
    <p:extLst>
      <p:ext uri="{BB962C8B-B14F-4D97-AF65-F5344CB8AC3E}">
        <p14:creationId xmlns:p14="http://schemas.microsoft.com/office/powerpoint/2010/main" val="3504160432"/>
      </p:ext>
    </p:extLst>
  </p:cSld>
  <p:clrMapOvr>
    <a:masterClrMapping/>
  </p:clrMapOvr>
  <p:transition advTm="10000"/>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GB" sz="3200" dirty="0" smtClean="0">
                <a:latin typeface="Times New Roman" pitchFamily="18" charset="0"/>
                <a:cs typeface="Times New Roman" pitchFamily="18" charset="0"/>
              </a:rPr>
              <a:t>Contagion from Most EVC/ SI Bank : C001 Q4 2011(</a:t>
            </a:r>
            <a:r>
              <a:rPr lang="en-GB" sz="3200" dirty="0">
                <a:latin typeface="Times New Roman" pitchFamily="18" charset="0"/>
                <a:cs typeface="Times New Roman" pitchFamily="18" charset="0"/>
              </a:rPr>
              <a:t>LHS before  </a:t>
            </a:r>
            <a:r>
              <a:rPr lang="en-GB" sz="3200" dirty="0" smtClean="0">
                <a:latin typeface="Times New Roman" pitchFamily="18" charset="0"/>
                <a:cs typeface="Times New Roman" pitchFamily="18" charset="0"/>
              </a:rPr>
              <a:t>Stabilization; </a:t>
            </a:r>
            <a:br>
              <a:rPr lang="en-GB" sz="3200" dirty="0" smtClean="0">
                <a:latin typeface="Times New Roman" pitchFamily="18" charset="0"/>
                <a:cs typeface="Times New Roman" pitchFamily="18" charset="0"/>
              </a:rPr>
            </a:br>
            <a:r>
              <a:rPr lang="en-GB" sz="3200" dirty="0" smtClean="0">
                <a:latin typeface="Times New Roman" pitchFamily="18" charset="0"/>
                <a:cs typeface="Times New Roman" pitchFamily="18" charset="0"/>
              </a:rPr>
              <a:t>RHS after Stabilization) </a:t>
            </a:r>
            <a:endParaRPr lang="en-GB"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endParaRPr lang="en-GB" dirty="0"/>
          </a:p>
        </p:txBody>
      </p:sp>
      <p:pic>
        <p:nvPicPr>
          <p:cNvPr id="110594" name="Picture 2" descr="C:\Users\COMISEF\Dropbox\RBI Systemic Risk\ANALYSIS 2012\results 2012\Q4\TOTAL NO MULTINET\C001 CONTAGION\AFTER TAX 0.6%\ContagionPlot.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19600" y="1524000"/>
            <a:ext cx="5029199" cy="5334000"/>
          </a:xfrm>
          <a:prstGeom prst="rect">
            <a:avLst/>
          </a:prstGeom>
          <a:noFill/>
          <a:extLst>
            <a:ext uri="{909E8E84-426E-40DD-AFC4-6F175D3DCCD1}">
              <a14:hiddenFill xmlns:a14="http://schemas.microsoft.com/office/drawing/2010/main">
                <a:solidFill>
                  <a:srgbClr val="FFFFFF"/>
                </a:solidFill>
              </a14:hiddenFill>
            </a:ext>
          </a:extLst>
        </p:spPr>
      </p:pic>
      <p:pic>
        <p:nvPicPr>
          <p:cNvPr id="110595" name="Picture 3" descr="C:\Users\COMISEF\Dropbox\RBI Systemic Risk\ANALYSIS 2012\results 2012\Q4\TOTAL NO MULTINET\C001 CONTAGION\PRETAX\ContagionPlot.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1543049"/>
            <a:ext cx="5335027" cy="5353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4027743"/>
      </p:ext>
    </p:extLst>
  </p:cSld>
  <p:clrMapOvr>
    <a:masterClrMapping/>
  </p:clrMapOvr>
  <p:transition advTm="10000"/>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a:t>Contagion Losses from top 20 Systemically Important (</a:t>
            </a:r>
            <a:r>
              <a:rPr lang="en-GB" sz="2800" dirty="0" smtClean="0"/>
              <a:t>Eigen-vector centrality) </a:t>
            </a:r>
            <a:r>
              <a:rPr lang="en-GB" sz="2800" dirty="0"/>
              <a:t>Banks :Total</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5704381"/>
              </p:ext>
            </p:extLst>
          </p:nvPr>
        </p:nvGraphicFramePr>
        <p:xfrm>
          <a:off x="152400" y="1594230"/>
          <a:ext cx="8686800" cy="5142254"/>
        </p:xfrm>
        <a:graphic>
          <a:graphicData uri="http://schemas.openxmlformats.org/drawingml/2006/table">
            <a:tbl>
              <a:tblPr>
                <a:tableStyleId>{5C22544A-7EE6-4342-B048-85BDC9FD1C3A}</a:tableStyleId>
              </a:tblPr>
              <a:tblGrid>
                <a:gridCol w="723900"/>
                <a:gridCol w="723900"/>
                <a:gridCol w="723900"/>
                <a:gridCol w="723900"/>
                <a:gridCol w="723900"/>
                <a:gridCol w="723900"/>
                <a:gridCol w="723900"/>
                <a:gridCol w="723900"/>
                <a:gridCol w="723900"/>
                <a:gridCol w="723900"/>
                <a:gridCol w="723900"/>
                <a:gridCol w="723900"/>
              </a:tblGrid>
              <a:tr h="690248">
                <a:tc rowSpan="2">
                  <a:txBody>
                    <a:bodyPr/>
                    <a:lstStyle/>
                    <a:p>
                      <a:pPr algn="ctr" fontAlgn="ctr"/>
                      <a:r>
                        <a:rPr lang="en-GB" sz="1200" u="none" strike="noStrike" dirty="0">
                          <a:effectLst/>
                        </a:rPr>
                        <a:t>Banks</a:t>
                      </a:r>
                      <a:endParaRPr lang="en-GB" sz="1200" b="1" i="0" u="none" strike="noStrike" dirty="0">
                        <a:solidFill>
                          <a:srgbClr val="000000"/>
                        </a:solidFill>
                        <a:effectLst/>
                        <a:latin typeface="Calibri"/>
                      </a:endParaRPr>
                    </a:p>
                  </a:txBody>
                  <a:tcPr marL="8546" marR="8546" marT="8546" marB="0" anchor="ctr"/>
                </a:tc>
                <a:tc rowSpan="2">
                  <a:txBody>
                    <a:bodyPr/>
                    <a:lstStyle/>
                    <a:p>
                      <a:pPr algn="ctr" fontAlgn="b"/>
                      <a:r>
                        <a:rPr lang="en-GB" sz="1200" u="none" strike="noStrike" dirty="0">
                          <a:effectLst/>
                        </a:rPr>
                        <a:t>EVC(r)</a:t>
                      </a:r>
                      <a:endParaRPr lang="en-GB" sz="1200" b="1" i="0" u="none" strike="noStrike" dirty="0">
                        <a:solidFill>
                          <a:srgbClr val="000000"/>
                        </a:solidFill>
                        <a:effectLst/>
                        <a:latin typeface="Calibri"/>
                      </a:endParaRPr>
                    </a:p>
                  </a:txBody>
                  <a:tcPr marL="8546" marR="8546" marT="8546" marB="0" anchor="b"/>
                </a:tc>
                <a:tc rowSpan="2">
                  <a:txBody>
                    <a:bodyPr/>
                    <a:lstStyle/>
                    <a:p>
                      <a:pPr algn="ctr" fontAlgn="b"/>
                      <a:r>
                        <a:rPr lang="en-GB" sz="1200" u="none" strike="noStrike" dirty="0" smtClean="0">
                          <a:effectLst/>
                        </a:rPr>
                        <a:t>%C loss = %RWA</a:t>
                      </a:r>
                      <a:endParaRPr lang="en-GB" sz="1200" b="1" i="0" u="none" strike="noStrike" dirty="0">
                        <a:solidFill>
                          <a:srgbClr val="000000"/>
                        </a:solidFill>
                        <a:effectLst/>
                        <a:latin typeface="Calibri"/>
                      </a:endParaRPr>
                    </a:p>
                  </a:txBody>
                  <a:tcPr marL="8546" marR="8546" marT="8546" marB="0" anchor="b"/>
                </a:tc>
                <a:tc gridSpan="5">
                  <a:txBody>
                    <a:bodyPr/>
                    <a:lstStyle/>
                    <a:p>
                      <a:pPr algn="l" fontAlgn="b"/>
                      <a:r>
                        <a:rPr lang="it-IT" sz="1200" u="none" strike="noStrike" dirty="0">
                          <a:effectLst/>
                        </a:rPr>
                        <a:t>Contagion 6%RWA        Contagion 25% Capital </a:t>
                      </a:r>
                      <a:endParaRPr lang="it-IT" sz="1200" b="1" i="0" u="none" strike="noStrike" dirty="0">
                        <a:solidFill>
                          <a:srgbClr val="000000"/>
                        </a:solidFill>
                        <a:effectLst/>
                        <a:latin typeface="Calibri"/>
                      </a:endParaRPr>
                    </a:p>
                  </a:txBody>
                  <a:tcPr marL="8546" marR="8546" marT="8546" marB="0" anchor="b"/>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b"/>
                      <a:endParaRPr lang="en-GB" sz="1200" b="1" i="0" u="none" strike="noStrike" dirty="0">
                        <a:solidFill>
                          <a:srgbClr val="000000"/>
                        </a:solidFill>
                        <a:effectLst/>
                        <a:latin typeface="Calibri"/>
                      </a:endParaRPr>
                    </a:p>
                  </a:txBody>
                  <a:tcPr marL="8546" marR="8546" marT="8546" marB="0" anchor="b"/>
                </a:tc>
                <a:tc gridSpan="2">
                  <a:txBody>
                    <a:bodyPr/>
                    <a:lstStyle/>
                    <a:p>
                      <a:pPr algn="l" fontAlgn="b"/>
                      <a:r>
                        <a:rPr lang="en-GB" sz="1200" u="none" strike="noStrike">
                          <a:effectLst/>
                        </a:rPr>
                        <a:t>30% Capital </a:t>
                      </a:r>
                      <a:endParaRPr lang="en-GB" sz="1200" b="1" i="0" u="none" strike="noStrike">
                        <a:solidFill>
                          <a:srgbClr val="000000"/>
                        </a:solidFill>
                        <a:effectLst/>
                        <a:latin typeface="Calibri"/>
                      </a:endParaRPr>
                    </a:p>
                  </a:txBody>
                  <a:tcPr marL="8546" marR="8546" marT="8546" marB="0" anchor="b"/>
                </a:tc>
                <a:tc hMerge="1">
                  <a:txBody>
                    <a:bodyPr/>
                    <a:lstStyle/>
                    <a:p>
                      <a:endParaRPr lang="en-GB"/>
                    </a:p>
                  </a:txBody>
                  <a:tcPr/>
                </a:tc>
                <a:tc>
                  <a:txBody>
                    <a:bodyPr/>
                    <a:lstStyle/>
                    <a:p>
                      <a:pPr algn="l" fontAlgn="b"/>
                      <a:r>
                        <a:rPr lang="en-GB" sz="1200" u="none" strike="noStrike">
                          <a:effectLst/>
                        </a:rPr>
                        <a:t> </a:t>
                      </a:r>
                      <a:endParaRPr lang="en-GB" sz="1200" b="1" i="0" u="none" strike="noStrike">
                        <a:solidFill>
                          <a:srgbClr val="000000"/>
                        </a:solidFill>
                        <a:effectLst/>
                        <a:latin typeface="Calibri"/>
                      </a:endParaRPr>
                    </a:p>
                  </a:txBody>
                  <a:tcPr marL="8546" marR="8546" marT="8546" marB="0" anchor="b"/>
                </a:tc>
              </a:tr>
              <a:tr h="203014">
                <a:tc vMerge="1">
                  <a:txBody>
                    <a:bodyPr/>
                    <a:lstStyle/>
                    <a:p>
                      <a:endParaRPr lang="en-GB"/>
                    </a:p>
                  </a:txBody>
                  <a:tcPr/>
                </a:tc>
                <a:tc vMerge="1">
                  <a:txBody>
                    <a:bodyPr/>
                    <a:lstStyle/>
                    <a:p>
                      <a:endParaRPr lang="en-GB"/>
                    </a:p>
                  </a:txBody>
                  <a:tcPr/>
                </a:tc>
                <a:tc vMerge="1">
                  <a:txBody>
                    <a:bodyPr/>
                    <a:lstStyle/>
                    <a:p>
                      <a:endParaRPr lang="en-GB"/>
                    </a:p>
                  </a:txBody>
                  <a:tcPr/>
                </a:tc>
                <a:tc gridSpan="2">
                  <a:txBody>
                    <a:bodyPr/>
                    <a:lstStyle/>
                    <a:p>
                      <a:pPr algn="ctr" fontAlgn="b"/>
                      <a:r>
                        <a:rPr lang="en-GB" sz="1200" u="none" strike="noStrike">
                          <a:effectLst/>
                        </a:rPr>
                        <a:t>Global</a:t>
                      </a:r>
                      <a:endParaRPr lang="en-GB" sz="1200" b="1" i="0" u="none" strike="noStrike">
                        <a:solidFill>
                          <a:srgbClr val="000000"/>
                        </a:solidFill>
                        <a:effectLst/>
                        <a:latin typeface="Calibri"/>
                      </a:endParaRPr>
                    </a:p>
                  </a:txBody>
                  <a:tcPr marL="8546" marR="8546" marT="8546" marB="0" anchor="b"/>
                </a:tc>
                <a:tc hMerge="1">
                  <a:txBody>
                    <a:bodyPr/>
                    <a:lstStyle/>
                    <a:p>
                      <a:endParaRPr lang="en-GB"/>
                    </a:p>
                  </a:txBody>
                  <a:tcPr/>
                </a:tc>
                <a:tc>
                  <a:txBody>
                    <a:bodyPr/>
                    <a:lstStyle/>
                    <a:p>
                      <a:pPr algn="l" fontAlgn="b"/>
                      <a:r>
                        <a:rPr lang="en-GB" sz="1200" u="none" strike="noStrike">
                          <a:effectLst/>
                        </a:rPr>
                        <a:t>n. DB</a:t>
                      </a:r>
                      <a:endParaRPr lang="en-GB" sz="1200" b="1" i="0" u="none" strike="noStrike">
                        <a:solidFill>
                          <a:srgbClr val="000000"/>
                        </a:solidFill>
                        <a:effectLst/>
                        <a:latin typeface="Calibri"/>
                      </a:endParaRPr>
                    </a:p>
                  </a:txBody>
                  <a:tcPr marL="8546" marR="8546" marT="8546" marB="0" anchor="b"/>
                </a:tc>
                <a:tc gridSpan="2">
                  <a:txBody>
                    <a:bodyPr/>
                    <a:lstStyle/>
                    <a:p>
                      <a:pPr algn="ctr" fontAlgn="b"/>
                      <a:r>
                        <a:rPr lang="en-GB" sz="1200" u="none" strike="noStrike">
                          <a:effectLst/>
                        </a:rPr>
                        <a:t>Global</a:t>
                      </a:r>
                      <a:endParaRPr lang="en-GB" sz="1200" b="1" i="0" u="none" strike="noStrike">
                        <a:solidFill>
                          <a:srgbClr val="000000"/>
                        </a:solidFill>
                        <a:effectLst/>
                        <a:latin typeface="Calibri"/>
                      </a:endParaRPr>
                    </a:p>
                  </a:txBody>
                  <a:tcPr marL="8546" marR="8546" marT="8546" marB="0" anchor="b"/>
                </a:tc>
                <a:tc hMerge="1">
                  <a:txBody>
                    <a:bodyPr/>
                    <a:lstStyle/>
                    <a:p>
                      <a:endParaRPr lang="en-GB"/>
                    </a:p>
                  </a:txBody>
                  <a:tcPr/>
                </a:tc>
                <a:tc>
                  <a:txBody>
                    <a:bodyPr/>
                    <a:lstStyle/>
                    <a:p>
                      <a:pPr algn="l" fontAlgn="b"/>
                      <a:r>
                        <a:rPr lang="en-GB" sz="1200" u="none" strike="noStrike">
                          <a:effectLst/>
                        </a:rPr>
                        <a:t>n. DB</a:t>
                      </a:r>
                      <a:endParaRPr lang="en-GB" sz="1200" b="1" i="0" u="none" strike="noStrike">
                        <a:solidFill>
                          <a:srgbClr val="000000"/>
                        </a:solidFill>
                        <a:effectLst/>
                        <a:latin typeface="Calibri"/>
                      </a:endParaRPr>
                    </a:p>
                  </a:txBody>
                  <a:tcPr marL="8546" marR="8546" marT="8546" marB="0" anchor="b"/>
                </a:tc>
                <a:tc gridSpan="2">
                  <a:txBody>
                    <a:bodyPr/>
                    <a:lstStyle/>
                    <a:p>
                      <a:pPr algn="ctr" fontAlgn="b"/>
                      <a:r>
                        <a:rPr lang="en-GB" sz="1200" u="none" strike="noStrike">
                          <a:effectLst/>
                        </a:rPr>
                        <a:t>Global</a:t>
                      </a:r>
                      <a:endParaRPr lang="en-GB" sz="1200" b="1" i="0" u="none" strike="noStrike">
                        <a:solidFill>
                          <a:srgbClr val="000000"/>
                        </a:solidFill>
                        <a:effectLst/>
                        <a:latin typeface="Calibri"/>
                      </a:endParaRPr>
                    </a:p>
                  </a:txBody>
                  <a:tcPr marL="8546" marR="8546" marT="8546" marB="0" anchor="b"/>
                </a:tc>
                <a:tc hMerge="1">
                  <a:txBody>
                    <a:bodyPr/>
                    <a:lstStyle/>
                    <a:p>
                      <a:endParaRPr lang="en-GB"/>
                    </a:p>
                  </a:txBody>
                  <a:tcPr/>
                </a:tc>
                <a:tc>
                  <a:txBody>
                    <a:bodyPr/>
                    <a:lstStyle/>
                    <a:p>
                      <a:pPr algn="l" fontAlgn="b"/>
                      <a:r>
                        <a:rPr lang="en-GB" sz="1200" u="none" strike="noStrike">
                          <a:effectLst/>
                        </a:rPr>
                        <a:t>n. DB</a:t>
                      </a:r>
                      <a:endParaRPr lang="en-GB" sz="1200" b="1" i="0" u="none" strike="noStrike">
                        <a:solidFill>
                          <a:srgbClr val="000000"/>
                        </a:solidFill>
                        <a:effectLst/>
                        <a:latin typeface="Calibri"/>
                      </a:endParaRPr>
                    </a:p>
                  </a:txBody>
                  <a:tcPr marL="8546" marR="8546" marT="8546" marB="0" anchor="b"/>
                </a:tc>
              </a:tr>
              <a:tr h="349957">
                <a:tc>
                  <a:txBody>
                    <a:bodyPr/>
                    <a:lstStyle/>
                    <a:p>
                      <a:pPr algn="ctr" fontAlgn="ctr"/>
                      <a:r>
                        <a:rPr lang="en-GB" sz="1200" u="none" strike="noStrike">
                          <a:effectLst/>
                        </a:rPr>
                        <a:t> </a:t>
                      </a:r>
                      <a:endParaRPr lang="en-GB" sz="1200" b="1" i="0" u="none" strike="noStrike">
                        <a:solidFill>
                          <a:srgbClr val="000000"/>
                        </a:solidFill>
                        <a:effectLst/>
                        <a:latin typeface="Calibri"/>
                      </a:endParaRPr>
                    </a:p>
                  </a:txBody>
                  <a:tcPr marL="8546" marR="8546" marT="8546" marB="0" anchor="ctr"/>
                </a:tc>
                <a:tc>
                  <a:txBody>
                    <a:bodyPr/>
                    <a:lstStyle/>
                    <a:p>
                      <a:pPr algn="ctr" fontAlgn="b"/>
                      <a:endParaRPr lang="en-GB" sz="1200" b="1" i="0" u="none" strike="noStrike">
                        <a:solidFill>
                          <a:srgbClr val="000000"/>
                        </a:solidFill>
                        <a:effectLst/>
                        <a:latin typeface="Calibri"/>
                      </a:endParaRPr>
                    </a:p>
                  </a:txBody>
                  <a:tcPr marL="8546" marR="8546" marT="8546" marB="0" anchor="b"/>
                </a:tc>
                <a:tc>
                  <a:txBody>
                    <a:bodyPr/>
                    <a:lstStyle/>
                    <a:p>
                      <a:pPr algn="ctr" fontAlgn="b"/>
                      <a:r>
                        <a:rPr lang="en-GB" sz="1200" u="none" strike="noStrike" dirty="0">
                          <a:effectLst/>
                        </a:rPr>
                        <a:t> </a:t>
                      </a:r>
                      <a:endParaRPr lang="en-GB" sz="1200" b="1" i="0" u="none" strike="noStrike" dirty="0">
                        <a:solidFill>
                          <a:srgbClr val="000000"/>
                        </a:solidFill>
                        <a:effectLst/>
                        <a:latin typeface="Calibri"/>
                      </a:endParaRPr>
                    </a:p>
                  </a:txBody>
                  <a:tcPr marL="8546" marR="8546" marT="8546" marB="0" anchor="b"/>
                </a:tc>
                <a:tc>
                  <a:txBody>
                    <a:bodyPr/>
                    <a:lstStyle/>
                    <a:p>
                      <a:pPr algn="ctr" fontAlgn="b"/>
                      <a:r>
                        <a:rPr lang="en-GB" sz="1200" u="none" strike="noStrike" dirty="0">
                          <a:effectLst/>
                        </a:rPr>
                        <a:t>Loss (</a:t>
                      </a:r>
                      <a:r>
                        <a:rPr lang="en-GB" sz="1200" u="none" strike="noStrike" dirty="0" err="1">
                          <a:effectLst/>
                        </a:rPr>
                        <a:t>Rs</a:t>
                      </a:r>
                      <a:r>
                        <a:rPr lang="en-GB" sz="1200" u="none" strike="noStrike" dirty="0">
                          <a:effectLst/>
                        </a:rPr>
                        <a:t> </a:t>
                      </a:r>
                      <a:r>
                        <a:rPr lang="en-GB" sz="1200" u="none" strike="noStrike" dirty="0" err="1">
                          <a:effectLst/>
                        </a:rPr>
                        <a:t>cr</a:t>
                      </a:r>
                      <a:r>
                        <a:rPr lang="en-GB" sz="1200" u="none" strike="noStrike" dirty="0">
                          <a:effectLst/>
                        </a:rPr>
                        <a:t>)</a:t>
                      </a:r>
                      <a:endParaRPr lang="en-GB" sz="1200" b="1" i="0" u="none" strike="noStrike" dirty="0">
                        <a:solidFill>
                          <a:srgbClr val="000000"/>
                        </a:solidFill>
                        <a:effectLst/>
                        <a:latin typeface="Calibri"/>
                      </a:endParaRPr>
                    </a:p>
                  </a:txBody>
                  <a:tcPr marL="8546" marR="8546" marT="8546" marB="0" anchor="b"/>
                </a:tc>
                <a:tc>
                  <a:txBody>
                    <a:bodyPr/>
                    <a:lstStyle/>
                    <a:p>
                      <a:pPr algn="ctr" fontAlgn="b"/>
                      <a:r>
                        <a:rPr lang="en-GB" sz="1200" u="none" strike="noStrike">
                          <a:effectLst/>
                        </a:rPr>
                        <a:t> </a:t>
                      </a:r>
                      <a:endParaRPr lang="en-GB" sz="1200" b="1" i="0" u="none" strike="noStrike">
                        <a:solidFill>
                          <a:srgbClr val="000000"/>
                        </a:solidFill>
                        <a:effectLst/>
                        <a:latin typeface="Calibri"/>
                      </a:endParaRPr>
                    </a:p>
                  </a:txBody>
                  <a:tcPr marL="8546" marR="8546" marT="8546" marB="0" anchor="b"/>
                </a:tc>
                <a:tc>
                  <a:txBody>
                    <a:bodyPr/>
                    <a:lstStyle/>
                    <a:p>
                      <a:pPr algn="l" fontAlgn="b"/>
                      <a:r>
                        <a:rPr lang="en-GB" sz="1200" u="none" strike="noStrike">
                          <a:effectLst/>
                        </a:rPr>
                        <a:t> </a:t>
                      </a:r>
                      <a:endParaRPr lang="en-GB" sz="1200" b="1" i="0" u="none" strike="noStrike">
                        <a:solidFill>
                          <a:srgbClr val="000000"/>
                        </a:solidFill>
                        <a:effectLst/>
                        <a:latin typeface="Calibri"/>
                      </a:endParaRPr>
                    </a:p>
                  </a:txBody>
                  <a:tcPr marL="8546" marR="8546" marT="8546" marB="0" anchor="b"/>
                </a:tc>
                <a:tc>
                  <a:txBody>
                    <a:bodyPr/>
                    <a:lstStyle/>
                    <a:p>
                      <a:pPr algn="ctr" fontAlgn="b"/>
                      <a:r>
                        <a:rPr lang="en-GB" sz="1200" u="none" strike="noStrike">
                          <a:effectLst/>
                        </a:rPr>
                        <a:t>Loss(Rs cr)</a:t>
                      </a:r>
                      <a:endParaRPr lang="en-GB" sz="1200" b="1" i="0" u="none" strike="noStrike">
                        <a:solidFill>
                          <a:srgbClr val="000000"/>
                        </a:solidFill>
                        <a:effectLst/>
                        <a:latin typeface="Calibri"/>
                      </a:endParaRPr>
                    </a:p>
                  </a:txBody>
                  <a:tcPr marL="8546" marR="8546" marT="8546" marB="0" anchor="b"/>
                </a:tc>
                <a:tc>
                  <a:txBody>
                    <a:bodyPr/>
                    <a:lstStyle/>
                    <a:p>
                      <a:pPr algn="ctr" fontAlgn="b"/>
                      <a:r>
                        <a:rPr lang="en-GB" sz="1200" u="none" strike="noStrike">
                          <a:effectLst/>
                        </a:rPr>
                        <a:t> </a:t>
                      </a:r>
                      <a:endParaRPr lang="en-GB" sz="1200" b="1" i="0" u="none" strike="noStrike">
                        <a:solidFill>
                          <a:srgbClr val="000000"/>
                        </a:solidFill>
                        <a:effectLst/>
                        <a:latin typeface="Calibri"/>
                      </a:endParaRPr>
                    </a:p>
                  </a:txBody>
                  <a:tcPr marL="8546" marR="8546" marT="8546" marB="0" anchor="b"/>
                </a:tc>
                <a:tc>
                  <a:txBody>
                    <a:bodyPr/>
                    <a:lstStyle/>
                    <a:p>
                      <a:pPr algn="l" fontAlgn="b"/>
                      <a:r>
                        <a:rPr lang="en-GB" sz="1200" u="none" strike="noStrike">
                          <a:effectLst/>
                        </a:rPr>
                        <a:t> </a:t>
                      </a:r>
                      <a:endParaRPr lang="en-GB" sz="1200" b="1" i="0" u="none" strike="noStrike">
                        <a:solidFill>
                          <a:srgbClr val="000000"/>
                        </a:solidFill>
                        <a:effectLst/>
                        <a:latin typeface="Calibri"/>
                      </a:endParaRPr>
                    </a:p>
                  </a:txBody>
                  <a:tcPr marL="8546" marR="8546" marT="8546" marB="0" anchor="b"/>
                </a:tc>
                <a:tc>
                  <a:txBody>
                    <a:bodyPr/>
                    <a:lstStyle/>
                    <a:p>
                      <a:pPr algn="ctr" fontAlgn="b"/>
                      <a:r>
                        <a:rPr lang="en-GB" sz="1200" u="none" strike="noStrike">
                          <a:effectLst/>
                        </a:rPr>
                        <a:t>Loss(Rscr)</a:t>
                      </a:r>
                      <a:endParaRPr lang="en-GB" sz="1200" b="1" i="0" u="none" strike="noStrike">
                        <a:solidFill>
                          <a:srgbClr val="000000"/>
                        </a:solidFill>
                        <a:effectLst/>
                        <a:latin typeface="Calibri"/>
                      </a:endParaRPr>
                    </a:p>
                  </a:txBody>
                  <a:tcPr marL="8546" marR="8546" marT="8546" marB="0" anchor="b"/>
                </a:tc>
                <a:tc>
                  <a:txBody>
                    <a:bodyPr/>
                    <a:lstStyle/>
                    <a:p>
                      <a:pPr algn="ctr" fontAlgn="b"/>
                      <a:r>
                        <a:rPr lang="en-GB" sz="1200" u="none" strike="noStrike">
                          <a:effectLst/>
                        </a:rPr>
                        <a:t> </a:t>
                      </a:r>
                      <a:endParaRPr lang="en-GB" sz="1200" b="1" i="0" u="none" strike="noStrike">
                        <a:solidFill>
                          <a:srgbClr val="000000"/>
                        </a:solidFill>
                        <a:effectLst/>
                        <a:latin typeface="Calibri"/>
                      </a:endParaRPr>
                    </a:p>
                  </a:txBody>
                  <a:tcPr marL="8546" marR="8546" marT="8546" marB="0" anchor="b"/>
                </a:tc>
                <a:tc>
                  <a:txBody>
                    <a:bodyPr/>
                    <a:lstStyle/>
                    <a:p>
                      <a:pPr algn="l" fontAlgn="b"/>
                      <a:r>
                        <a:rPr lang="en-GB" sz="1200" u="none" strike="noStrike">
                          <a:effectLst/>
                        </a:rPr>
                        <a:t> </a:t>
                      </a:r>
                      <a:endParaRPr lang="en-GB" sz="1200" b="1" i="0" u="none" strike="noStrike">
                        <a:solidFill>
                          <a:srgbClr val="000000"/>
                        </a:solidFill>
                        <a:effectLst/>
                        <a:latin typeface="Calibri"/>
                      </a:endParaRPr>
                    </a:p>
                  </a:txBody>
                  <a:tcPr marL="8546" marR="8546" marT="8546" marB="0" anchor="b"/>
                </a:tc>
              </a:tr>
              <a:tr h="193347">
                <a:tc>
                  <a:txBody>
                    <a:bodyPr/>
                    <a:lstStyle/>
                    <a:p>
                      <a:pPr algn="l" fontAlgn="b"/>
                      <a:r>
                        <a:rPr lang="en-GB" sz="1200" u="none" strike="noStrike">
                          <a:effectLst/>
                        </a:rPr>
                        <a:t>C001</a:t>
                      </a:r>
                      <a:endParaRPr lang="en-GB" sz="1200" b="1" i="0" u="none" strike="noStrike">
                        <a:solidFill>
                          <a:srgbClr val="000000"/>
                        </a:solidFill>
                        <a:effectLst/>
                        <a:latin typeface="Calibri"/>
                      </a:endParaRPr>
                    </a:p>
                  </a:txBody>
                  <a:tcPr marL="8546" marR="8546" marT="8546" marB="0" anchor="b"/>
                </a:tc>
                <a:tc>
                  <a:txBody>
                    <a:bodyPr/>
                    <a:lstStyle/>
                    <a:p>
                      <a:pPr algn="r" fontAlgn="b"/>
                      <a:r>
                        <a:rPr lang="en-GB" sz="1200" u="none" strike="noStrike">
                          <a:effectLst/>
                        </a:rPr>
                        <a:t>0.35</a:t>
                      </a:r>
                      <a:endParaRPr lang="en-GB" sz="1200" b="0" i="0" u="none" strike="noStrike">
                        <a:effectLst/>
                        <a:latin typeface="Arial"/>
                      </a:endParaRPr>
                    </a:p>
                  </a:txBody>
                  <a:tcPr marL="8546" marR="8546" marT="8546" marB="0" anchor="b"/>
                </a:tc>
                <a:tc>
                  <a:txBody>
                    <a:bodyPr/>
                    <a:lstStyle/>
                    <a:p>
                      <a:pPr algn="ctr" fontAlgn="b"/>
                      <a:r>
                        <a:rPr lang="en-GB" sz="1200" u="none" strike="noStrike">
                          <a:effectLst/>
                        </a:rPr>
                        <a:t>0.27</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195116.8</a:t>
                      </a:r>
                      <a:endParaRPr lang="en-GB" sz="1200" b="0" i="0" u="none" strike="noStrike">
                        <a:effectLst/>
                        <a:latin typeface="Arial"/>
                      </a:endParaRPr>
                    </a:p>
                  </a:txBody>
                  <a:tcPr marL="8546" marR="8546" marT="8546" marB="0" anchor="b"/>
                </a:tc>
                <a:tc>
                  <a:txBody>
                    <a:bodyPr/>
                    <a:lstStyle/>
                    <a:p>
                      <a:pPr algn="r" fontAlgn="b"/>
                      <a:r>
                        <a:rPr lang="en-GB" sz="1200" u="none" strike="noStrike" dirty="0">
                          <a:effectLst/>
                        </a:rPr>
                        <a:t>39.6%</a:t>
                      </a:r>
                      <a:endParaRPr lang="en-GB" sz="1200" b="0" i="0" u="none" strike="noStrike" dirty="0">
                        <a:effectLst/>
                        <a:latin typeface="Arial"/>
                      </a:endParaRPr>
                    </a:p>
                  </a:txBody>
                  <a:tcPr marL="8546" marR="8546" marT="8546" marB="0" anchor="b"/>
                </a:tc>
                <a:tc>
                  <a:txBody>
                    <a:bodyPr/>
                    <a:lstStyle/>
                    <a:p>
                      <a:pPr algn="r" fontAlgn="b"/>
                      <a:r>
                        <a:rPr lang="en-GB" sz="1200" u="none" strike="noStrike">
                          <a:effectLst/>
                        </a:rPr>
                        <a:t>24</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287288.2</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58.3%</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41</a:t>
                      </a:r>
                      <a:endParaRPr lang="en-GB" sz="1200" b="0" i="0" u="none" strike="noStrike">
                        <a:effectLst/>
                        <a:latin typeface="Arial"/>
                      </a:endParaRPr>
                    </a:p>
                  </a:txBody>
                  <a:tcPr marL="8546" marR="8546" marT="8546" marB="0" anchor="b"/>
                </a:tc>
                <a:tc>
                  <a:txBody>
                    <a:bodyPr/>
                    <a:lstStyle/>
                    <a:p>
                      <a:pPr algn="r" fontAlgn="b"/>
                      <a:r>
                        <a:rPr lang="en-GB" sz="1200" u="none" strike="noStrike" dirty="0">
                          <a:effectLst/>
                        </a:rPr>
                        <a:t>283061.5</a:t>
                      </a:r>
                      <a:endParaRPr lang="en-GB" sz="1200" b="0" i="0" u="none" strike="noStrike" dirty="0">
                        <a:effectLst/>
                        <a:latin typeface="Arial"/>
                      </a:endParaRPr>
                    </a:p>
                  </a:txBody>
                  <a:tcPr marL="8546" marR="8546" marT="8546" marB="0" anchor="b"/>
                </a:tc>
                <a:tc>
                  <a:txBody>
                    <a:bodyPr/>
                    <a:lstStyle/>
                    <a:p>
                      <a:pPr algn="r" fontAlgn="b"/>
                      <a:r>
                        <a:rPr lang="en-GB" sz="1200" u="none" strike="noStrike">
                          <a:effectLst/>
                        </a:rPr>
                        <a:t>57.5%</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38</a:t>
                      </a:r>
                      <a:endParaRPr lang="en-GB" sz="1200" b="0" i="0" u="none" strike="noStrike">
                        <a:effectLst/>
                        <a:latin typeface="Arial"/>
                      </a:endParaRPr>
                    </a:p>
                  </a:txBody>
                  <a:tcPr marL="8546" marR="8546" marT="8546" marB="0" anchor="b"/>
                </a:tc>
              </a:tr>
              <a:tr h="193347">
                <a:tc>
                  <a:txBody>
                    <a:bodyPr/>
                    <a:lstStyle/>
                    <a:p>
                      <a:pPr algn="l" fontAlgn="b"/>
                      <a:r>
                        <a:rPr lang="en-GB" sz="1200" u="none" strike="noStrike">
                          <a:effectLst/>
                        </a:rPr>
                        <a:t>C004</a:t>
                      </a:r>
                      <a:endParaRPr lang="en-GB" sz="1200" b="1" i="0" u="none" strike="noStrike">
                        <a:solidFill>
                          <a:srgbClr val="000000"/>
                        </a:solidFill>
                        <a:effectLst/>
                        <a:latin typeface="Calibri"/>
                      </a:endParaRPr>
                    </a:p>
                  </a:txBody>
                  <a:tcPr marL="8546" marR="8546" marT="8546" marB="0" anchor="b"/>
                </a:tc>
                <a:tc>
                  <a:txBody>
                    <a:bodyPr/>
                    <a:lstStyle/>
                    <a:p>
                      <a:pPr algn="r" fontAlgn="b"/>
                      <a:r>
                        <a:rPr lang="en-GB" sz="1200" u="none" strike="noStrike">
                          <a:effectLst/>
                        </a:rPr>
                        <a:t>0.34</a:t>
                      </a:r>
                      <a:endParaRPr lang="en-GB" sz="1200" b="0" i="0" u="none" strike="noStrike">
                        <a:effectLst/>
                        <a:latin typeface="Arial"/>
                      </a:endParaRPr>
                    </a:p>
                  </a:txBody>
                  <a:tcPr marL="8546" marR="8546" marT="8546" marB="0" anchor="b"/>
                </a:tc>
                <a:tc>
                  <a:txBody>
                    <a:bodyPr/>
                    <a:lstStyle/>
                    <a:p>
                      <a:pPr algn="ctr" fontAlgn="b"/>
                      <a:r>
                        <a:rPr lang="en-GB" sz="1200" u="none" strike="noStrike">
                          <a:effectLst/>
                        </a:rPr>
                        <a:t>0.54</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103433.1</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21.0%</a:t>
                      </a:r>
                      <a:endParaRPr lang="en-GB" sz="1200" b="0" i="0" u="none" strike="noStrike">
                        <a:effectLst/>
                        <a:latin typeface="Arial"/>
                      </a:endParaRPr>
                    </a:p>
                  </a:txBody>
                  <a:tcPr marL="8546" marR="8546" marT="8546" marB="0" anchor="b"/>
                </a:tc>
                <a:tc>
                  <a:txBody>
                    <a:bodyPr/>
                    <a:lstStyle/>
                    <a:p>
                      <a:pPr algn="r" fontAlgn="b"/>
                      <a:r>
                        <a:rPr lang="en-GB" sz="1200" u="none" strike="noStrike" dirty="0">
                          <a:effectLst/>
                        </a:rPr>
                        <a:t>12</a:t>
                      </a:r>
                      <a:endParaRPr lang="en-GB" sz="1200" b="0" i="0" u="none" strike="noStrike" dirty="0">
                        <a:effectLst/>
                        <a:latin typeface="Arial"/>
                      </a:endParaRPr>
                    </a:p>
                  </a:txBody>
                  <a:tcPr marL="8546" marR="8546" marT="8546" marB="0" anchor="b"/>
                </a:tc>
                <a:tc>
                  <a:txBody>
                    <a:bodyPr/>
                    <a:lstStyle/>
                    <a:p>
                      <a:pPr algn="r" fontAlgn="b"/>
                      <a:r>
                        <a:rPr lang="en-GB" sz="1200" u="none" strike="noStrike">
                          <a:effectLst/>
                        </a:rPr>
                        <a:t>120968.2</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24.6%</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20</a:t>
                      </a:r>
                      <a:endParaRPr lang="en-GB" sz="1200" b="0" i="0" u="none" strike="noStrike">
                        <a:effectLst/>
                        <a:latin typeface="Arial"/>
                      </a:endParaRPr>
                    </a:p>
                  </a:txBody>
                  <a:tcPr marL="8546" marR="8546" marT="8546" marB="0" anchor="b"/>
                </a:tc>
                <a:tc>
                  <a:txBody>
                    <a:bodyPr/>
                    <a:lstStyle/>
                    <a:p>
                      <a:pPr algn="r" fontAlgn="b"/>
                      <a:r>
                        <a:rPr lang="en-GB" sz="1200" u="none" strike="noStrike" dirty="0">
                          <a:effectLst/>
                        </a:rPr>
                        <a:t>119979.2</a:t>
                      </a:r>
                      <a:endParaRPr lang="en-GB" sz="1200" b="0" i="0" u="none" strike="noStrike" dirty="0">
                        <a:effectLst/>
                        <a:latin typeface="Arial"/>
                      </a:endParaRPr>
                    </a:p>
                  </a:txBody>
                  <a:tcPr marL="8546" marR="8546" marT="8546" marB="0" anchor="b"/>
                </a:tc>
                <a:tc>
                  <a:txBody>
                    <a:bodyPr/>
                    <a:lstStyle/>
                    <a:p>
                      <a:pPr algn="r" fontAlgn="b"/>
                      <a:r>
                        <a:rPr lang="en-GB" sz="1200" u="none" strike="noStrike">
                          <a:effectLst/>
                        </a:rPr>
                        <a:t>24.4%</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16</a:t>
                      </a:r>
                      <a:endParaRPr lang="en-GB" sz="1200" b="0" i="0" u="none" strike="noStrike">
                        <a:effectLst/>
                        <a:latin typeface="Arial"/>
                      </a:endParaRPr>
                    </a:p>
                  </a:txBody>
                  <a:tcPr marL="8546" marR="8546" marT="8546" marB="0" anchor="b"/>
                </a:tc>
              </a:tr>
              <a:tr h="193347">
                <a:tc>
                  <a:txBody>
                    <a:bodyPr/>
                    <a:lstStyle/>
                    <a:p>
                      <a:pPr algn="l" fontAlgn="b"/>
                      <a:r>
                        <a:rPr lang="en-GB" sz="1200" u="none" strike="noStrike">
                          <a:effectLst/>
                        </a:rPr>
                        <a:t>A018</a:t>
                      </a:r>
                      <a:endParaRPr lang="en-GB" sz="1200" b="1" i="0" u="none" strike="noStrike">
                        <a:solidFill>
                          <a:srgbClr val="000000"/>
                        </a:solidFill>
                        <a:effectLst/>
                        <a:latin typeface="Calibri"/>
                      </a:endParaRPr>
                    </a:p>
                  </a:txBody>
                  <a:tcPr marL="8546" marR="8546" marT="8546" marB="0" anchor="b"/>
                </a:tc>
                <a:tc>
                  <a:txBody>
                    <a:bodyPr/>
                    <a:lstStyle/>
                    <a:p>
                      <a:pPr algn="r" fontAlgn="b"/>
                      <a:r>
                        <a:rPr lang="en-GB" sz="1200" u="none" strike="noStrike">
                          <a:effectLst/>
                        </a:rPr>
                        <a:t>0.31</a:t>
                      </a:r>
                      <a:endParaRPr lang="en-GB" sz="1200" b="0" i="0" u="none" strike="noStrike">
                        <a:effectLst/>
                        <a:latin typeface="Arial"/>
                      </a:endParaRPr>
                    </a:p>
                  </a:txBody>
                  <a:tcPr marL="8546" marR="8546" marT="8546" marB="0" anchor="b"/>
                </a:tc>
                <a:tc>
                  <a:txBody>
                    <a:bodyPr/>
                    <a:lstStyle/>
                    <a:p>
                      <a:pPr algn="ctr" fontAlgn="b"/>
                      <a:r>
                        <a:rPr lang="en-GB" sz="1200" u="none" strike="noStrike">
                          <a:effectLst/>
                        </a:rPr>
                        <a:t>0.25</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80107.17</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16.3%</a:t>
                      </a:r>
                      <a:endParaRPr lang="en-GB" sz="1200" b="0" i="0" u="none" strike="noStrike">
                        <a:effectLst/>
                        <a:latin typeface="Arial"/>
                      </a:endParaRPr>
                    </a:p>
                  </a:txBody>
                  <a:tcPr marL="8546" marR="8546" marT="8546" marB="0" anchor="b"/>
                </a:tc>
                <a:tc>
                  <a:txBody>
                    <a:bodyPr/>
                    <a:lstStyle/>
                    <a:p>
                      <a:pPr algn="r" fontAlgn="b"/>
                      <a:r>
                        <a:rPr lang="en-GB" sz="1200" u="none" strike="noStrike" dirty="0">
                          <a:effectLst/>
                        </a:rPr>
                        <a:t>7</a:t>
                      </a:r>
                      <a:endParaRPr lang="en-GB" sz="1200" b="0" i="0" u="none" strike="noStrike" dirty="0">
                        <a:effectLst/>
                        <a:latin typeface="Arial"/>
                      </a:endParaRPr>
                    </a:p>
                  </a:txBody>
                  <a:tcPr marL="8546" marR="8546" marT="8546" marB="0" anchor="b"/>
                </a:tc>
                <a:tc>
                  <a:txBody>
                    <a:bodyPr/>
                    <a:lstStyle/>
                    <a:p>
                      <a:pPr algn="r" fontAlgn="b"/>
                      <a:r>
                        <a:rPr lang="en-GB" sz="1200" u="none" strike="noStrike">
                          <a:effectLst/>
                        </a:rPr>
                        <a:t>248875.9</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50.5%</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39</a:t>
                      </a:r>
                      <a:endParaRPr lang="en-GB" sz="1200" b="0" i="0" u="none" strike="noStrike">
                        <a:effectLst/>
                        <a:latin typeface="Arial"/>
                      </a:endParaRPr>
                    </a:p>
                  </a:txBody>
                  <a:tcPr marL="8546" marR="8546" marT="8546" marB="0" anchor="b"/>
                </a:tc>
                <a:tc>
                  <a:txBody>
                    <a:bodyPr/>
                    <a:lstStyle/>
                    <a:p>
                      <a:pPr algn="r" fontAlgn="b"/>
                      <a:r>
                        <a:rPr lang="en-GB" sz="1200" u="none" strike="noStrike" dirty="0">
                          <a:effectLst/>
                        </a:rPr>
                        <a:t>110902</a:t>
                      </a:r>
                      <a:endParaRPr lang="en-GB" sz="1200" b="0" i="0" u="none" strike="noStrike" dirty="0">
                        <a:effectLst/>
                        <a:latin typeface="Arial"/>
                      </a:endParaRPr>
                    </a:p>
                  </a:txBody>
                  <a:tcPr marL="8546" marR="8546" marT="8546" marB="0" anchor="b"/>
                </a:tc>
                <a:tc>
                  <a:txBody>
                    <a:bodyPr/>
                    <a:lstStyle/>
                    <a:p>
                      <a:pPr algn="r" fontAlgn="b"/>
                      <a:r>
                        <a:rPr lang="en-GB" sz="1200" u="none" strike="noStrike">
                          <a:effectLst/>
                        </a:rPr>
                        <a:t>22.5%</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14</a:t>
                      </a:r>
                      <a:endParaRPr lang="en-GB" sz="1200" b="0" i="0" u="none" strike="noStrike">
                        <a:effectLst/>
                        <a:latin typeface="Arial"/>
                      </a:endParaRPr>
                    </a:p>
                  </a:txBody>
                  <a:tcPr marL="8546" marR="8546" marT="8546" marB="0" anchor="b"/>
                </a:tc>
              </a:tr>
              <a:tr h="193347">
                <a:tc>
                  <a:txBody>
                    <a:bodyPr/>
                    <a:lstStyle/>
                    <a:p>
                      <a:pPr algn="l" fontAlgn="b"/>
                      <a:r>
                        <a:rPr lang="en-GB" sz="1200" u="none" strike="noStrike">
                          <a:effectLst/>
                        </a:rPr>
                        <a:t>D031</a:t>
                      </a:r>
                      <a:endParaRPr lang="en-GB" sz="1200" b="1" i="0" u="none" strike="noStrike">
                        <a:solidFill>
                          <a:srgbClr val="000000"/>
                        </a:solidFill>
                        <a:effectLst/>
                        <a:latin typeface="Calibri"/>
                      </a:endParaRPr>
                    </a:p>
                  </a:txBody>
                  <a:tcPr marL="8546" marR="8546" marT="8546" marB="0" anchor="b"/>
                </a:tc>
                <a:tc>
                  <a:txBody>
                    <a:bodyPr/>
                    <a:lstStyle/>
                    <a:p>
                      <a:pPr algn="r" fontAlgn="b"/>
                      <a:r>
                        <a:rPr lang="en-GB" sz="1200" u="none" strike="noStrike">
                          <a:effectLst/>
                        </a:rPr>
                        <a:t>0.30</a:t>
                      </a:r>
                      <a:endParaRPr lang="en-GB" sz="1200" b="0" i="0" u="none" strike="noStrike">
                        <a:effectLst/>
                        <a:latin typeface="Arial"/>
                      </a:endParaRPr>
                    </a:p>
                  </a:txBody>
                  <a:tcPr marL="8546" marR="8546" marT="8546" marB="0" anchor="b"/>
                </a:tc>
                <a:tc>
                  <a:txBody>
                    <a:bodyPr/>
                    <a:lstStyle/>
                    <a:p>
                      <a:pPr algn="ctr" fontAlgn="b"/>
                      <a:r>
                        <a:rPr lang="en-GB" sz="1200" u="none" strike="noStrike">
                          <a:effectLst/>
                        </a:rPr>
                        <a:t>0.26</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42956.94</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8.7%</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4</a:t>
                      </a:r>
                      <a:endParaRPr lang="en-GB" sz="1200" b="0" i="0" u="none" strike="noStrike">
                        <a:effectLst/>
                        <a:latin typeface="Arial"/>
                      </a:endParaRPr>
                    </a:p>
                  </a:txBody>
                  <a:tcPr marL="8546" marR="8546" marT="8546" marB="0" anchor="b"/>
                </a:tc>
                <a:tc>
                  <a:txBody>
                    <a:bodyPr/>
                    <a:lstStyle/>
                    <a:p>
                      <a:pPr algn="r" fontAlgn="b"/>
                      <a:r>
                        <a:rPr lang="en-GB" sz="1200" u="none" strike="noStrike" dirty="0">
                          <a:effectLst/>
                        </a:rPr>
                        <a:t>270333.1</a:t>
                      </a:r>
                      <a:endParaRPr lang="en-GB" sz="1200" b="0" i="0" u="none" strike="noStrike" dirty="0">
                        <a:effectLst/>
                        <a:latin typeface="Arial"/>
                      </a:endParaRPr>
                    </a:p>
                  </a:txBody>
                  <a:tcPr marL="8546" marR="8546" marT="8546" marB="0" anchor="b"/>
                </a:tc>
                <a:tc>
                  <a:txBody>
                    <a:bodyPr/>
                    <a:lstStyle/>
                    <a:p>
                      <a:pPr algn="r" fontAlgn="b"/>
                      <a:r>
                        <a:rPr lang="en-GB" sz="1200" u="none" strike="noStrike">
                          <a:effectLst/>
                        </a:rPr>
                        <a:t>54.9%</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42</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86857.98</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17.6%</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12</a:t>
                      </a:r>
                      <a:endParaRPr lang="en-GB" sz="1200" b="0" i="0" u="none" strike="noStrike">
                        <a:effectLst/>
                        <a:latin typeface="Arial"/>
                      </a:endParaRPr>
                    </a:p>
                  </a:txBody>
                  <a:tcPr marL="8546" marR="8546" marT="8546" marB="0" anchor="b"/>
                </a:tc>
              </a:tr>
              <a:tr h="193347">
                <a:tc>
                  <a:txBody>
                    <a:bodyPr/>
                    <a:lstStyle/>
                    <a:p>
                      <a:pPr algn="l" fontAlgn="b"/>
                      <a:r>
                        <a:rPr lang="en-GB" sz="1200" u="none" strike="noStrike">
                          <a:effectLst/>
                        </a:rPr>
                        <a:t>C003</a:t>
                      </a:r>
                      <a:endParaRPr lang="en-GB" sz="1200" b="1" i="0" u="none" strike="noStrike">
                        <a:solidFill>
                          <a:srgbClr val="000000"/>
                        </a:solidFill>
                        <a:effectLst/>
                        <a:latin typeface="Calibri"/>
                      </a:endParaRPr>
                    </a:p>
                  </a:txBody>
                  <a:tcPr marL="8546" marR="8546" marT="8546" marB="0" anchor="b"/>
                </a:tc>
                <a:tc>
                  <a:txBody>
                    <a:bodyPr/>
                    <a:lstStyle/>
                    <a:p>
                      <a:pPr algn="r" fontAlgn="b"/>
                      <a:r>
                        <a:rPr lang="en-GB" sz="1200" u="none" strike="noStrike">
                          <a:effectLst/>
                        </a:rPr>
                        <a:t>0.28</a:t>
                      </a:r>
                      <a:endParaRPr lang="en-GB" sz="1200" b="0" i="0" u="none" strike="noStrike">
                        <a:effectLst/>
                        <a:latin typeface="Arial"/>
                      </a:endParaRPr>
                    </a:p>
                  </a:txBody>
                  <a:tcPr marL="8546" marR="8546" marT="8546" marB="0" anchor="b"/>
                </a:tc>
                <a:tc>
                  <a:txBody>
                    <a:bodyPr/>
                    <a:lstStyle/>
                    <a:p>
                      <a:pPr algn="ctr" fontAlgn="b"/>
                      <a:r>
                        <a:rPr lang="en-GB" sz="1200" u="none" strike="noStrike">
                          <a:effectLst/>
                        </a:rPr>
                        <a:t>0.46</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33293.35</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6.8%</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3</a:t>
                      </a:r>
                      <a:endParaRPr lang="en-GB" sz="1200" b="0" i="0" u="none" strike="noStrike">
                        <a:effectLst/>
                        <a:latin typeface="Arial"/>
                      </a:endParaRPr>
                    </a:p>
                  </a:txBody>
                  <a:tcPr marL="8546" marR="8546" marT="8546" marB="0" anchor="b"/>
                </a:tc>
                <a:tc>
                  <a:txBody>
                    <a:bodyPr/>
                    <a:lstStyle/>
                    <a:p>
                      <a:pPr algn="r" fontAlgn="b"/>
                      <a:r>
                        <a:rPr lang="en-GB" sz="1200" u="none" strike="noStrike" dirty="0">
                          <a:effectLst/>
                        </a:rPr>
                        <a:t>118993.8</a:t>
                      </a:r>
                      <a:endParaRPr lang="en-GB" sz="1200" b="0" i="0" u="none" strike="noStrike" dirty="0">
                        <a:effectLst/>
                        <a:latin typeface="Arial"/>
                      </a:endParaRPr>
                    </a:p>
                  </a:txBody>
                  <a:tcPr marL="8546" marR="8546" marT="8546" marB="0" anchor="b"/>
                </a:tc>
                <a:tc>
                  <a:txBody>
                    <a:bodyPr/>
                    <a:lstStyle/>
                    <a:p>
                      <a:pPr algn="r" fontAlgn="b"/>
                      <a:r>
                        <a:rPr lang="en-GB" sz="1200" u="none" strike="noStrike" dirty="0">
                          <a:effectLst/>
                        </a:rPr>
                        <a:t>24.2%</a:t>
                      </a:r>
                      <a:endParaRPr lang="en-GB" sz="1200" b="0" i="0" u="none" strike="noStrike" dirty="0">
                        <a:effectLst/>
                        <a:latin typeface="Arial"/>
                      </a:endParaRPr>
                    </a:p>
                  </a:txBody>
                  <a:tcPr marL="8546" marR="8546" marT="8546" marB="0" anchor="b"/>
                </a:tc>
                <a:tc>
                  <a:txBody>
                    <a:bodyPr/>
                    <a:lstStyle/>
                    <a:p>
                      <a:pPr algn="r" fontAlgn="b"/>
                      <a:r>
                        <a:rPr lang="en-GB" sz="1200" u="none" strike="noStrike" dirty="0">
                          <a:effectLst/>
                        </a:rPr>
                        <a:t>20</a:t>
                      </a:r>
                      <a:endParaRPr lang="en-GB" sz="1200" b="0" i="0" u="none" strike="noStrike" dirty="0">
                        <a:effectLst/>
                        <a:latin typeface="Arial"/>
                      </a:endParaRPr>
                    </a:p>
                  </a:txBody>
                  <a:tcPr marL="8546" marR="8546" marT="8546" marB="0" anchor="b"/>
                </a:tc>
                <a:tc>
                  <a:txBody>
                    <a:bodyPr/>
                    <a:lstStyle/>
                    <a:p>
                      <a:pPr algn="r" fontAlgn="b"/>
                      <a:r>
                        <a:rPr lang="en-GB" sz="1200" u="none" strike="noStrike">
                          <a:effectLst/>
                        </a:rPr>
                        <a:t>113411.6</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23.0%</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18</a:t>
                      </a:r>
                      <a:endParaRPr lang="en-GB" sz="1200" b="0" i="0" u="none" strike="noStrike">
                        <a:effectLst/>
                        <a:latin typeface="Arial"/>
                      </a:endParaRPr>
                    </a:p>
                  </a:txBody>
                  <a:tcPr marL="8546" marR="8546" marT="8546" marB="0" anchor="b"/>
                </a:tc>
              </a:tr>
              <a:tr h="193347">
                <a:tc>
                  <a:txBody>
                    <a:bodyPr/>
                    <a:lstStyle/>
                    <a:p>
                      <a:pPr algn="l" fontAlgn="b"/>
                      <a:r>
                        <a:rPr lang="en-GB" sz="1200" u="none" strike="noStrike">
                          <a:effectLst/>
                        </a:rPr>
                        <a:t>A010</a:t>
                      </a:r>
                      <a:endParaRPr lang="en-GB" sz="1200" b="1" i="0" u="none" strike="noStrike">
                        <a:solidFill>
                          <a:srgbClr val="000000"/>
                        </a:solidFill>
                        <a:effectLst/>
                        <a:latin typeface="Calibri"/>
                      </a:endParaRPr>
                    </a:p>
                  </a:txBody>
                  <a:tcPr marL="8546" marR="8546" marT="8546" marB="0" anchor="b"/>
                </a:tc>
                <a:tc>
                  <a:txBody>
                    <a:bodyPr/>
                    <a:lstStyle/>
                    <a:p>
                      <a:pPr algn="r" fontAlgn="b"/>
                      <a:r>
                        <a:rPr lang="en-GB" sz="1200" u="none" strike="noStrike">
                          <a:effectLst/>
                        </a:rPr>
                        <a:t>0.26</a:t>
                      </a:r>
                      <a:endParaRPr lang="en-GB" sz="1200" b="0" i="0" u="none" strike="noStrike">
                        <a:effectLst/>
                        <a:latin typeface="Arial"/>
                      </a:endParaRPr>
                    </a:p>
                  </a:txBody>
                  <a:tcPr marL="8546" marR="8546" marT="8546" marB="0" anchor="b"/>
                </a:tc>
                <a:tc>
                  <a:txBody>
                    <a:bodyPr/>
                    <a:lstStyle/>
                    <a:p>
                      <a:pPr algn="ctr" fontAlgn="b"/>
                      <a:r>
                        <a:rPr lang="en-GB" sz="1200" u="none" strike="noStrike">
                          <a:effectLst/>
                        </a:rPr>
                        <a:t>0.30</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33293.35</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6.8%</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3</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275405.3</a:t>
                      </a:r>
                      <a:endParaRPr lang="en-GB" sz="1200" b="0" i="0" u="none" strike="noStrike">
                        <a:effectLst/>
                        <a:latin typeface="Arial"/>
                      </a:endParaRPr>
                    </a:p>
                  </a:txBody>
                  <a:tcPr marL="8546" marR="8546" marT="8546" marB="0" anchor="b"/>
                </a:tc>
                <a:tc>
                  <a:txBody>
                    <a:bodyPr/>
                    <a:lstStyle/>
                    <a:p>
                      <a:pPr algn="r" fontAlgn="b"/>
                      <a:r>
                        <a:rPr lang="en-GB" sz="1200" u="none" strike="noStrike" dirty="0">
                          <a:effectLst/>
                        </a:rPr>
                        <a:t>55.9%</a:t>
                      </a:r>
                      <a:endParaRPr lang="en-GB" sz="1200" b="0" i="0" u="none" strike="noStrike" dirty="0">
                        <a:effectLst/>
                        <a:latin typeface="Arial"/>
                      </a:endParaRPr>
                    </a:p>
                  </a:txBody>
                  <a:tcPr marL="8546" marR="8546" marT="8546" marB="0" anchor="b"/>
                </a:tc>
                <a:tc>
                  <a:txBody>
                    <a:bodyPr/>
                    <a:lstStyle/>
                    <a:p>
                      <a:pPr algn="r" fontAlgn="b"/>
                      <a:r>
                        <a:rPr lang="en-GB" sz="1200" u="none" strike="noStrike" dirty="0">
                          <a:effectLst/>
                        </a:rPr>
                        <a:t>42</a:t>
                      </a:r>
                      <a:endParaRPr lang="en-GB" sz="1200" b="0" i="0" u="none" strike="noStrike" dirty="0">
                        <a:effectLst/>
                        <a:latin typeface="Arial"/>
                      </a:endParaRPr>
                    </a:p>
                  </a:txBody>
                  <a:tcPr marL="8546" marR="8546" marT="8546" marB="0" anchor="b"/>
                </a:tc>
                <a:tc>
                  <a:txBody>
                    <a:bodyPr/>
                    <a:lstStyle/>
                    <a:p>
                      <a:pPr algn="r" fontAlgn="b"/>
                      <a:r>
                        <a:rPr lang="en-GB" sz="1200" u="none" strike="noStrike">
                          <a:effectLst/>
                        </a:rPr>
                        <a:t>88469.26</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18.0%</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10</a:t>
                      </a:r>
                      <a:endParaRPr lang="en-GB" sz="1200" b="0" i="0" u="none" strike="noStrike">
                        <a:effectLst/>
                        <a:latin typeface="Arial"/>
                      </a:endParaRPr>
                    </a:p>
                  </a:txBody>
                  <a:tcPr marL="8546" marR="8546" marT="8546" marB="0" anchor="b"/>
                </a:tc>
              </a:tr>
              <a:tr h="184900">
                <a:tc>
                  <a:txBody>
                    <a:bodyPr/>
                    <a:lstStyle/>
                    <a:p>
                      <a:pPr algn="l" fontAlgn="b"/>
                      <a:r>
                        <a:rPr lang="en-GB" sz="1200" u="none" strike="noStrike">
                          <a:effectLst/>
                        </a:rPr>
                        <a:t>D011</a:t>
                      </a:r>
                      <a:endParaRPr lang="en-GB" sz="1200" b="1" i="0" u="none" strike="noStrike">
                        <a:solidFill>
                          <a:srgbClr val="000000"/>
                        </a:solidFill>
                        <a:effectLst/>
                        <a:latin typeface="Calibri"/>
                      </a:endParaRPr>
                    </a:p>
                  </a:txBody>
                  <a:tcPr marL="8546" marR="8546" marT="8546" marB="0" anchor="b"/>
                </a:tc>
                <a:tc>
                  <a:txBody>
                    <a:bodyPr/>
                    <a:lstStyle/>
                    <a:p>
                      <a:pPr algn="r" fontAlgn="b"/>
                      <a:r>
                        <a:rPr lang="en-GB" sz="1200" u="none" strike="noStrike">
                          <a:effectLst/>
                        </a:rPr>
                        <a:t>0.22</a:t>
                      </a:r>
                      <a:endParaRPr lang="en-GB" sz="1200" b="0" i="0" u="none" strike="noStrike">
                        <a:effectLst/>
                        <a:latin typeface="Arial"/>
                      </a:endParaRPr>
                    </a:p>
                  </a:txBody>
                  <a:tcPr marL="8546" marR="8546" marT="8546" marB="0" anchor="b"/>
                </a:tc>
                <a:tc>
                  <a:txBody>
                    <a:bodyPr/>
                    <a:lstStyle/>
                    <a:p>
                      <a:pPr algn="ctr" fontAlgn="b"/>
                      <a:r>
                        <a:rPr lang="en-GB" sz="1200" u="none" strike="noStrike">
                          <a:effectLst/>
                        </a:rPr>
                        <a:t>0.52</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25595.52</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5.2%</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137228.5</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27.9%</a:t>
                      </a:r>
                      <a:endParaRPr lang="en-GB" sz="1200" b="0" i="0" u="none" strike="noStrike">
                        <a:effectLst/>
                        <a:latin typeface="Arial"/>
                      </a:endParaRPr>
                    </a:p>
                  </a:txBody>
                  <a:tcPr marL="8546" marR="8546" marT="8546" marB="0" anchor="b"/>
                </a:tc>
                <a:tc>
                  <a:txBody>
                    <a:bodyPr/>
                    <a:lstStyle/>
                    <a:p>
                      <a:pPr algn="r" fontAlgn="b"/>
                      <a:r>
                        <a:rPr lang="en-GB" sz="1200" u="none" strike="noStrike" dirty="0">
                          <a:effectLst/>
                        </a:rPr>
                        <a:t>21</a:t>
                      </a:r>
                      <a:endParaRPr lang="en-GB" sz="1200" b="0" i="0" u="none" strike="noStrike" dirty="0">
                        <a:effectLst/>
                        <a:latin typeface="Arial"/>
                      </a:endParaRPr>
                    </a:p>
                  </a:txBody>
                  <a:tcPr marL="8546" marR="8546" marT="8546" marB="0" anchor="b"/>
                </a:tc>
                <a:tc>
                  <a:txBody>
                    <a:bodyPr/>
                    <a:lstStyle/>
                    <a:p>
                      <a:pPr algn="r" fontAlgn="b"/>
                      <a:r>
                        <a:rPr lang="en-GB" sz="1200" u="none" strike="noStrike">
                          <a:effectLst/>
                        </a:rPr>
                        <a:t>83732.85</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17.0%</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10</a:t>
                      </a:r>
                      <a:endParaRPr lang="en-GB" sz="1200" b="0" i="0" u="none" strike="noStrike">
                        <a:effectLst/>
                        <a:latin typeface="Arial"/>
                      </a:endParaRPr>
                    </a:p>
                  </a:txBody>
                  <a:tcPr marL="8546" marR="8546" marT="8546" marB="0" anchor="b"/>
                </a:tc>
              </a:tr>
              <a:tr h="193347">
                <a:tc>
                  <a:txBody>
                    <a:bodyPr/>
                    <a:lstStyle/>
                    <a:p>
                      <a:pPr algn="l" fontAlgn="b"/>
                      <a:r>
                        <a:rPr lang="en-GB" sz="1200" u="none" strike="noStrike">
                          <a:effectLst/>
                        </a:rPr>
                        <a:t>A015</a:t>
                      </a:r>
                      <a:endParaRPr lang="en-GB" sz="1200" b="1" i="0" u="none" strike="noStrike">
                        <a:solidFill>
                          <a:srgbClr val="000000"/>
                        </a:solidFill>
                        <a:effectLst/>
                        <a:latin typeface="Calibri"/>
                      </a:endParaRPr>
                    </a:p>
                  </a:txBody>
                  <a:tcPr marL="8546" marR="8546" marT="8546" marB="0" anchor="b"/>
                </a:tc>
                <a:tc>
                  <a:txBody>
                    <a:bodyPr/>
                    <a:lstStyle/>
                    <a:p>
                      <a:pPr algn="r" fontAlgn="b"/>
                      <a:r>
                        <a:rPr lang="en-GB" sz="1200" u="none" strike="noStrike">
                          <a:effectLst/>
                        </a:rPr>
                        <a:t>0.20</a:t>
                      </a:r>
                      <a:endParaRPr lang="en-GB" sz="1200" b="0" i="0" u="none" strike="noStrike">
                        <a:effectLst/>
                        <a:latin typeface="Arial"/>
                      </a:endParaRPr>
                    </a:p>
                  </a:txBody>
                  <a:tcPr marL="8546" marR="8546" marT="8546" marB="0" anchor="b"/>
                </a:tc>
                <a:tc>
                  <a:txBody>
                    <a:bodyPr/>
                    <a:lstStyle/>
                    <a:p>
                      <a:pPr algn="ctr" fontAlgn="b"/>
                      <a:r>
                        <a:rPr lang="en-GB" sz="1200" u="none" strike="noStrike">
                          <a:effectLst/>
                        </a:rPr>
                        <a:t>0.25</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24860.58</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5.1%</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2</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18176.84</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3.7%</a:t>
                      </a:r>
                      <a:endParaRPr lang="en-GB" sz="1200" b="0" i="0" u="none" strike="noStrike">
                        <a:effectLst/>
                        <a:latin typeface="Arial"/>
                      </a:endParaRPr>
                    </a:p>
                  </a:txBody>
                  <a:tcPr marL="8546" marR="8546" marT="8546" marB="0" anchor="b"/>
                </a:tc>
                <a:tc>
                  <a:txBody>
                    <a:bodyPr/>
                    <a:lstStyle/>
                    <a:p>
                      <a:pPr algn="r" fontAlgn="b"/>
                      <a:r>
                        <a:rPr lang="en-GB" sz="1200" u="none" strike="noStrike" dirty="0">
                          <a:effectLst/>
                        </a:rPr>
                        <a:t>3</a:t>
                      </a:r>
                      <a:endParaRPr lang="en-GB" sz="1200" b="0" i="0" u="none" strike="noStrike" dirty="0">
                        <a:effectLst/>
                        <a:latin typeface="Arial"/>
                      </a:endParaRPr>
                    </a:p>
                  </a:txBody>
                  <a:tcPr marL="8546" marR="8546" marT="8546" marB="0" anchor="b"/>
                </a:tc>
                <a:tc>
                  <a:txBody>
                    <a:bodyPr/>
                    <a:lstStyle/>
                    <a:p>
                      <a:pPr algn="r" fontAlgn="b"/>
                      <a:r>
                        <a:rPr lang="en-GB" sz="1200" u="none" strike="noStrike">
                          <a:effectLst/>
                        </a:rPr>
                        <a:t>18176.84</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3.7%</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3</a:t>
                      </a:r>
                      <a:endParaRPr lang="en-GB" sz="1200" b="0" i="0" u="none" strike="noStrike">
                        <a:effectLst/>
                        <a:latin typeface="Arial"/>
                      </a:endParaRPr>
                    </a:p>
                  </a:txBody>
                  <a:tcPr marL="8546" marR="8546" marT="8546" marB="0" anchor="b"/>
                </a:tc>
              </a:tr>
              <a:tr h="193347">
                <a:tc>
                  <a:txBody>
                    <a:bodyPr/>
                    <a:lstStyle/>
                    <a:p>
                      <a:pPr algn="l" fontAlgn="b"/>
                      <a:r>
                        <a:rPr lang="en-GB" sz="1200" u="none" strike="noStrike">
                          <a:effectLst/>
                        </a:rPr>
                        <a:t>D020</a:t>
                      </a:r>
                      <a:endParaRPr lang="en-GB" sz="1200" b="1" i="0" u="none" strike="noStrike">
                        <a:solidFill>
                          <a:srgbClr val="000000"/>
                        </a:solidFill>
                        <a:effectLst/>
                        <a:latin typeface="Calibri"/>
                      </a:endParaRPr>
                    </a:p>
                  </a:txBody>
                  <a:tcPr marL="8546" marR="8546" marT="8546" marB="0" anchor="b"/>
                </a:tc>
                <a:tc>
                  <a:txBody>
                    <a:bodyPr/>
                    <a:lstStyle/>
                    <a:p>
                      <a:pPr algn="r" fontAlgn="b"/>
                      <a:r>
                        <a:rPr lang="en-GB" sz="1200" u="none" strike="noStrike">
                          <a:effectLst/>
                        </a:rPr>
                        <a:t>0.18</a:t>
                      </a:r>
                      <a:endParaRPr lang="en-GB" sz="1200" b="0" i="0" u="none" strike="noStrike">
                        <a:effectLst/>
                        <a:latin typeface="Arial"/>
                      </a:endParaRPr>
                    </a:p>
                  </a:txBody>
                  <a:tcPr marL="8546" marR="8546" marT="8546" marB="0" anchor="b"/>
                </a:tc>
                <a:tc>
                  <a:txBody>
                    <a:bodyPr/>
                    <a:lstStyle/>
                    <a:p>
                      <a:pPr algn="ctr" fontAlgn="b"/>
                      <a:r>
                        <a:rPr lang="en-GB" sz="1200" u="none" strike="noStrike">
                          <a:effectLst/>
                        </a:rPr>
                        <a:t>0.58</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21665.42</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4.4%</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248875.9</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50.5%</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39</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79802.75</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16.2%</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10</a:t>
                      </a:r>
                      <a:endParaRPr lang="en-GB" sz="1200" b="0" i="0" u="none" strike="noStrike">
                        <a:effectLst/>
                        <a:latin typeface="Arial"/>
                      </a:endParaRPr>
                    </a:p>
                  </a:txBody>
                  <a:tcPr marL="8546" marR="8546" marT="8546" marB="0" anchor="b"/>
                </a:tc>
              </a:tr>
              <a:tr h="193347">
                <a:tc>
                  <a:txBody>
                    <a:bodyPr/>
                    <a:lstStyle/>
                    <a:p>
                      <a:pPr algn="l" fontAlgn="b"/>
                      <a:r>
                        <a:rPr lang="en-GB" sz="1200" u="none" strike="noStrike" dirty="0">
                          <a:effectLst/>
                        </a:rPr>
                        <a:t>A001</a:t>
                      </a:r>
                      <a:endParaRPr lang="en-GB" sz="1200" b="1" i="0" u="none" strike="noStrike" dirty="0">
                        <a:solidFill>
                          <a:srgbClr val="000000"/>
                        </a:solidFill>
                        <a:effectLst/>
                        <a:latin typeface="Calibri"/>
                      </a:endParaRPr>
                    </a:p>
                  </a:txBody>
                  <a:tcPr marL="8546" marR="8546" marT="8546" marB="0" anchor="b"/>
                </a:tc>
                <a:tc>
                  <a:txBody>
                    <a:bodyPr/>
                    <a:lstStyle/>
                    <a:p>
                      <a:pPr algn="r" fontAlgn="b"/>
                      <a:r>
                        <a:rPr lang="en-GB" sz="1200" u="none" strike="noStrike">
                          <a:effectLst/>
                        </a:rPr>
                        <a:t>0.16</a:t>
                      </a:r>
                      <a:endParaRPr lang="en-GB" sz="1200" b="0" i="0" u="none" strike="noStrike">
                        <a:effectLst/>
                        <a:latin typeface="Arial"/>
                      </a:endParaRPr>
                    </a:p>
                  </a:txBody>
                  <a:tcPr marL="8546" marR="8546" marT="8546" marB="0" anchor="b"/>
                </a:tc>
                <a:tc>
                  <a:txBody>
                    <a:bodyPr/>
                    <a:lstStyle/>
                    <a:p>
                      <a:pPr algn="ctr" fontAlgn="b"/>
                      <a:r>
                        <a:rPr lang="en-GB" sz="1200" u="none" strike="noStrike">
                          <a:effectLst/>
                        </a:rPr>
                        <a:t>0.20</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15762.16</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3.2%</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0</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15762.16</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3.2%</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0</a:t>
                      </a:r>
                      <a:endParaRPr lang="en-GB" sz="1200" b="0" i="0" u="none" strike="noStrike">
                        <a:effectLst/>
                        <a:latin typeface="Arial"/>
                      </a:endParaRPr>
                    </a:p>
                  </a:txBody>
                  <a:tcPr marL="8546" marR="8546" marT="8546" marB="0" anchor="b"/>
                </a:tc>
                <a:tc>
                  <a:txBody>
                    <a:bodyPr/>
                    <a:lstStyle/>
                    <a:p>
                      <a:pPr algn="r" fontAlgn="b"/>
                      <a:r>
                        <a:rPr lang="en-GB" sz="1200" u="none" strike="noStrike" dirty="0">
                          <a:effectLst/>
                        </a:rPr>
                        <a:t>15762.16</a:t>
                      </a:r>
                      <a:endParaRPr lang="en-GB" sz="1200" b="0" i="0" u="none" strike="noStrike" dirty="0">
                        <a:effectLst/>
                        <a:latin typeface="Arial"/>
                      </a:endParaRPr>
                    </a:p>
                  </a:txBody>
                  <a:tcPr marL="8546" marR="8546" marT="8546" marB="0" anchor="b"/>
                </a:tc>
                <a:tc>
                  <a:txBody>
                    <a:bodyPr/>
                    <a:lstStyle/>
                    <a:p>
                      <a:pPr algn="r" fontAlgn="b"/>
                      <a:r>
                        <a:rPr lang="en-GB" sz="1200" u="none" strike="noStrike">
                          <a:effectLst/>
                        </a:rPr>
                        <a:t>3.2%</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0</a:t>
                      </a:r>
                      <a:endParaRPr lang="en-GB" sz="1200" b="0" i="0" u="none" strike="noStrike">
                        <a:effectLst/>
                        <a:latin typeface="Arial"/>
                      </a:endParaRPr>
                    </a:p>
                  </a:txBody>
                  <a:tcPr marL="8546" marR="8546" marT="8546" marB="0" anchor="b"/>
                </a:tc>
              </a:tr>
              <a:tr h="193347">
                <a:tc>
                  <a:txBody>
                    <a:bodyPr/>
                    <a:lstStyle/>
                    <a:p>
                      <a:pPr algn="l" fontAlgn="b"/>
                      <a:r>
                        <a:rPr lang="en-GB" sz="1200" u="none" strike="noStrike">
                          <a:effectLst/>
                        </a:rPr>
                        <a:t>A004</a:t>
                      </a:r>
                      <a:endParaRPr lang="en-GB" sz="1200" b="1" i="0" u="none" strike="noStrike">
                        <a:solidFill>
                          <a:srgbClr val="000000"/>
                        </a:solidFill>
                        <a:effectLst/>
                        <a:latin typeface="Calibri"/>
                      </a:endParaRPr>
                    </a:p>
                  </a:txBody>
                  <a:tcPr marL="8546" marR="8546" marT="8546" marB="0" anchor="b"/>
                </a:tc>
                <a:tc>
                  <a:txBody>
                    <a:bodyPr/>
                    <a:lstStyle/>
                    <a:p>
                      <a:pPr algn="r" fontAlgn="b"/>
                      <a:r>
                        <a:rPr lang="en-GB" sz="1200" u="none" strike="noStrike">
                          <a:effectLst/>
                        </a:rPr>
                        <a:t>0.16</a:t>
                      </a:r>
                      <a:endParaRPr lang="en-GB" sz="1200" b="0" i="0" u="none" strike="noStrike">
                        <a:effectLst/>
                        <a:latin typeface="Arial"/>
                      </a:endParaRPr>
                    </a:p>
                  </a:txBody>
                  <a:tcPr marL="8546" marR="8546" marT="8546" marB="0" anchor="b"/>
                </a:tc>
                <a:tc>
                  <a:txBody>
                    <a:bodyPr/>
                    <a:lstStyle/>
                    <a:p>
                      <a:pPr algn="ctr" fontAlgn="b"/>
                      <a:r>
                        <a:rPr lang="en-GB" sz="1200" u="none" strike="noStrike">
                          <a:effectLst/>
                        </a:rPr>
                        <a:t>0.36</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21924.74</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4.5%</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90302.43</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18.3%</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14</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12589.6</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2.6%</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0</a:t>
                      </a:r>
                      <a:endParaRPr lang="en-GB" sz="1200" b="0" i="0" u="none" strike="noStrike">
                        <a:effectLst/>
                        <a:latin typeface="Arial"/>
                      </a:endParaRPr>
                    </a:p>
                  </a:txBody>
                  <a:tcPr marL="8546" marR="8546" marT="8546" marB="0" anchor="b"/>
                </a:tc>
              </a:tr>
              <a:tr h="193347">
                <a:tc>
                  <a:txBody>
                    <a:bodyPr/>
                    <a:lstStyle/>
                    <a:p>
                      <a:pPr algn="l" fontAlgn="b"/>
                      <a:r>
                        <a:rPr lang="en-GB" sz="1200" u="none" strike="noStrike">
                          <a:effectLst/>
                        </a:rPr>
                        <a:t>A006</a:t>
                      </a:r>
                      <a:endParaRPr lang="en-GB" sz="1200" b="1" i="0" u="none" strike="noStrike">
                        <a:solidFill>
                          <a:srgbClr val="000000"/>
                        </a:solidFill>
                        <a:effectLst/>
                        <a:latin typeface="Calibri"/>
                      </a:endParaRPr>
                    </a:p>
                  </a:txBody>
                  <a:tcPr marL="8546" marR="8546" marT="8546" marB="0" anchor="b"/>
                </a:tc>
                <a:tc>
                  <a:txBody>
                    <a:bodyPr/>
                    <a:lstStyle/>
                    <a:p>
                      <a:pPr algn="r" fontAlgn="b"/>
                      <a:r>
                        <a:rPr lang="en-GB" sz="1200" u="none" strike="noStrike">
                          <a:effectLst/>
                        </a:rPr>
                        <a:t>0.15</a:t>
                      </a:r>
                      <a:endParaRPr lang="en-GB" sz="1200" b="0" i="0" u="none" strike="noStrike">
                        <a:effectLst/>
                        <a:latin typeface="Arial"/>
                      </a:endParaRPr>
                    </a:p>
                  </a:txBody>
                  <a:tcPr marL="8546" marR="8546" marT="8546" marB="0" anchor="b"/>
                </a:tc>
                <a:tc>
                  <a:txBody>
                    <a:bodyPr/>
                    <a:lstStyle/>
                    <a:p>
                      <a:pPr algn="ctr" fontAlgn="b"/>
                      <a:r>
                        <a:rPr lang="en-GB" sz="1200" u="none" strike="noStrike">
                          <a:effectLst/>
                        </a:rPr>
                        <a:t>0.15</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10396.85</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2.1%</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0</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12837.97</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2.6%</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2</a:t>
                      </a:r>
                      <a:endParaRPr lang="en-GB" sz="1200" b="0" i="0" u="none" strike="noStrike">
                        <a:effectLst/>
                        <a:latin typeface="Arial"/>
                      </a:endParaRPr>
                    </a:p>
                  </a:txBody>
                  <a:tcPr marL="8546" marR="8546" marT="8546" marB="0" anchor="b"/>
                </a:tc>
                <a:tc>
                  <a:txBody>
                    <a:bodyPr/>
                    <a:lstStyle/>
                    <a:p>
                      <a:pPr algn="r" fontAlgn="b"/>
                      <a:r>
                        <a:rPr lang="en-GB" sz="1200" u="none" strike="noStrike" dirty="0">
                          <a:effectLst/>
                        </a:rPr>
                        <a:t>12837.97</a:t>
                      </a:r>
                      <a:endParaRPr lang="en-GB" sz="1200" b="0" i="0" u="none" strike="noStrike" dirty="0">
                        <a:effectLst/>
                        <a:latin typeface="Arial"/>
                      </a:endParaRPr>
                    </a:p>
                  </a:txBody>
                  <a:tcPr marL="8546" marR="8546" marT="8546" marB="0" anchor="b"/>
                </a:tc>
                <a:tc>
                  <a:txBody>
                    <a:bodyPr/>
                    <a:lstStyle/>
                    <a:p>
                      <a:pPr algn="r" fontAlgn="b"/>
                      <a:r>
                        <a:rPr lang="en-GB" sz="1200" u="none" strike="noStrike">
                          <a:effectLst/>
                        </a:rPr>
                        <a:t>2.6%</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2</a:t>
                      </a:r>
                      <a:endParaRPr lang="en-GB" sz="1200" b="0" i="0" u="none" strike="noStrike">
                        <a:effectLst/>
                        <a:latin typeface="Arial"/>
                      </a:endParaRPr>
                    </a:p>
                  </a:txBody>
                  <a:tcPr marL="8546" marR="8546" marT="8546" marB="0" anchor="b"/>
                </a:tc>
              </a:tr>
              <a:tr h="193347">
                <a:tc>
                  <a:txBody>
                    <a:bodyPr/>
                    <a:lstStyle/>
                    <a:p>
                      <a:pPr algn="l" fontAlgn="b"/>
                      <a:r>
                        <a:rPr lang="en-GB" sz="1200" u="none" strike="noStrike">
                          <a:effectLst/>
                        </a:rPr>
                        <a:t>A013</a:t>
                      </a:r>
                      <a:endParaRPr lang="en-GB" sz="1200" b="1" i="0" u="none" strike="noStrike">
                        <a:solidFill>
                          <a:srgbClr val="000000"/>
                        </a:solidFill>
                        <a:effectLst/>
                        <a:latin typeface="Calibri"/>
                      </a:endParaRPr>
                    </a:p>
                  </a:txBody>
                  <a:tcPr marL="8546" marR="8546" marT="8546" marB="0" anchor="b"/>
                </a:tc>
                <a:tc>
                  <a:txBody>
                    <a:bodyPr/>
                    <a:lstStyle/>
                    <a:p>
                      <a:pPr algn="r" fontAlgn="b"/>
                      <a:r>
                        <a:rPr lang="en-GB" sz="1200" u="none" strike="noStrike">
                          <a:effectLst/>
                        </a:rPr>
                        <a:t>0.15</a:t>
                      </a:r>
                      <a:endParaRPr lang="en-GB" sz="1200" b="0" i="0" u="none" strike="noStrike">
                        <a:effectLst/>
                        <a:latin typeface="Arial"/>
                      </a:endParaRPr>
                    </a:p>
                  </a:txBody>
                  <a:tcPr marL="8546" marR="8546" marT="8546" marB="0" anchor="b"/>
                </a:tc>
                <a:tc>
                  <a:txBody>
                    <a:bodyPr/>
                    <a:lstStyle/>
                    <a:p>
                      <a:pPr algn="ctr" fontAlgn="b"/>
                      <a:r>
                        <a:rPr lang="en-GB" sz="1200" u="none" strike="noStrike">
                          <a:effectLst/>
                        </a:rPr>
                        <a:t>0.10</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11459.66</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2.3%</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0</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11459.66</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2.3%</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0</a:t>
                      </a:r>
                      <a:endParaRPr lang="en-GB" sz="1200" b="0" i="0" u="none" strike="noStrike">
                        <a:effectLst/>
                        <a:latin typeface="Arial"/>
                      </a:endParaRPr>
                    </a:p>
                  </a:txBody>
                  <a:tcPr marL="8546" marR="8546" marT="8546" marB="0" anchor="b"/>
                </a:tc>
                <a:tc>
                  <a:txBody>
                    <a:bodyPr/>
                    <a:lstStyle/>
                    <a:p>
                      <a:pPr algn="r" fontAlgn="b"/>
                      <a:r>
                        <a:rPr lang="en-GB" sz="1200" u="none" strike="noStrike" dirty="0">
                          <a:effectLst/>
                        </a:rPr>
                        <a:t>11459.66</a:t>
                      </a:r>
                      <a:endParaRPr lang="en-GB" sz="1200" b="0" i="0" u="none" strike="noStrike" dirty="0">
                        <a:effectLst/>
                        <a:latin typeface="Arial"/>
                      </a:endParaRPr>
                    </a:p>
                  </a:txBody>
                  <a:tcPr marL="8546" marR="8546" marT="8546" marB="0" anchor="b"/>
                </a:tc>
                <a:tc>
                  <a:txBody>
                    <a:bodyPr/>
                    <a:lstStyle/>
                    <a:p>
                      <a:pPr algn="r" fontAlgn="b"/>
                      <a:r>
                        <a:rPr lang="en-GB" sz="1200" u="none" strike="noStrike">
                          <a:effectLst/>
                        </a:rPr>
                        <a:t>2.3%</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0</a:t>
                      </a:r>
                      <a:endParaRPr lang="en-GB" sz="1200" b="0" i="0" u="none" strike="noStrike">
                        <a:effectLst/>
                        <a:latin typeface="Arial"/>
                      </a:endParaRPr>
                    </a:p>
                  </a:txBody>
                  <a:tcPr marL="8546" marR="8546" marT="8546" marB="0" anchor="b"/>
                </a:tc>
              </a:tr>
              <a:tr h="193347">
                <a:tc>
                  <a:txBody>
                    <a:bodyPr/>
                    <a:lstStyle/>
                    <a:p>
                      <a:pPr algn="l" fontAlgn="b"/>
                      <a:r>
                        <a:rPr lang="en-GB" sz="1200" u="none" strike="noStrike">
                          <a:effectLst/>
                        </a:rPr>
                        <a:t>A008</a:t>
                      </a:r>
                      <a:endParaRPr lang="en-GB" sz="1200" b="1" i="0" u="none" strike="noStrike">
                        <a:solidFill>
                          <a:srgbClr val="000000"/>
                        </a:solidFill>
                        <a:effectLst/>
                        <a:latin typeface="Calibri"/>
                      </a:endParaRPr>
                    </a:p>
                  </a:txBody>
                  <a:tcPr marL="8546" marR="8546" marT="8546" marB="0" anchor="b"/>
                </a:tc>
                <a:tc>
                  <a:txBody>
                    <a:bodyPr/>
                    <a:lstStyle/>
                    <a:p>
                      <a:pPr algn="r" fontAlgn="b"/>
                      <a:r>
                        <a:rPr lang="en-GB" sz="1200" u="none" strike="noStrike">
                          <a:effectLst/>
                        </a:rPr>
                        <a:t>0.15</a:t>
                      </a:r>
                      <a:endParaRPr lang="en-GB" sz="1200" b="0" i="0" u="none" strike="noStrike">
                        <a:effectLst/>
                        <a:latin typeface="Arial"/>
                      </a:endParaRPr>
                    </a:p>
                  </a:txBody>
                  <a:tcPr marL="8546" marR="8546" marT="8546" marB="0" anchor="b"/>
                </a:tc>
                <a:tc>
                  <a:txBody>
                    <a:bodyPr/>
                    <a:lstStyle/>
                    <a:p>
                      <a:pPr algn="ctr" fontAlgn="b"/>
                      <a:r>
                        <a:rPr lang="en-GB" sz="1200" u="none" strike="noStrike">
                          <a:effectLst/>
                        </a:rPr>
                        <a:t>0.23</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11835.92</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2.4%</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0</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11835.92</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2.4%</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0</a:t>
                      </a:r>
                      <a:endParaRPr lang="en-GB" sz="1200" b="0" i="0" u="none" strike="noStrike">
                        <a:effectLst/>
                        <a:latin typeface="Arial"/>
                      </a:endParaRPr>
                    </a:p>
                  </a:txBody>
                  <a:tcPr marL="8546" marR="8546" marT="8546" marB="0" anchor="b"/>
                </a:tc>
                <a:tc>
                  <a:txBody>
                    <a:bodyPr/>
                    <a:lstStyle/>
                    <a:p>
                      <a:pPr algn="r" fontAlgn="b"/>
                      <a:r>
                        <a:rPr lang="en-GB" sz="1200" u="none" strike="noStrike" dirty="0">
                          <a:effectLst/>
                        </a:rPr>
                        <a:t>11835.92</a:t>
                      </a:r>
                      <a:endParaRPr lang="en-GB" sz="1200" b="0" i="0" u="none" strike="noStrike" dirty="0">
                        <a:effectLst/>
                        <a:latin typeface="Arial"/>
                      </a:endParaRPr>
                    </a:p>
                  </a:txBody>
                  <a:tcPr marL="8546" marR="8546" marT="8546" marB="0" anchor="b"/>
                </a:tc>
                <a:tc>
                  <a:txBody>
                    <a:bodyPr/>
                    <a:lstStyle/>
                    <a:p>
                      <a:pPr algn="r" fontAlgn="b"/>
                      <a:r>
                        <a:rPr lang="en-GB" sz="1200" u="none" strike="noStrike">
                          <a:effectLst/>
                        </a:rPr>
                        <a:t>2.4%</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0</a:t>
                      </a:r>
                      <a:endParaRPr lang="en-GB" sz="1200" b="0" i="0" u="none" strike="noStrike">
                        <a:effectLst/>
                        <a:latin typeface="Arial"/>
                      </a:endParaRPr>
                    </a:p>
                  </a:txBody>
                  <a:tcPr marL="8546" marR="8546" marT="8546" marB="0" anchor="b"/>
                </a:tc>
              </a:tr>
              <a:tr h="193347">
                <a:tc>
                  <a:txBody>
                    <a:bodyPr/>
                    <a:lstStyle/>
                    <a:p>
                      <a:pPr algn="l" fontAlgn="b"/>
                      <a:r>
                        <a:rPr lang="en-GB" sz="1200" u="none" strike="noStrike">
                          <a:effectLst/>
                        </a:rPr>
                        <a:t>D014</a:t>
                      </a:r>
                      <a:endParaRPr lang="en-GB" sz="1200" b="1" i="0" u="none" strike="noStrike">
                        <a:solidFill>
                          <a:srgbClr val="000000"/>
                        </a:solidFill>
                        <a:effectLst/>
                        <a:latin typeface="Calibri"/>
                      </a:endParaRPr>
                    </a:p>
                  </a:txBody>
                  <a:tcPr marL="8546" marR="8546" marT="8546" marB="0" anchor="b"/>
                </a:tc>
                <a:tc>
                  <a:txBody>
                    <a:bodyPr/>
                    <a:lstStyle/>
                    <a:p>
                      <a:pPr algn="r" fontAlgn="b"/>
                      <a:r>
                        <a:rPr lang="en-GB" sz="1200" u="none" strike="noStrike">
                          <a:effectLst/>
                        </a:rPr>
                        <a:t>0.12</a:t>
                      </a:r>
                      <a:endParaRPr lang="en-GB" sz="1200" b="0" i="0" u="none" strike="noStrike">
                        <a:effectLst/>
                        <a:latin typeface="Arial"/>
                      </a:endParaRPr>
                    </a:p>
                  </a:txBody>
                  <a:tcPr marL="8546" marR="8546" marT="8546" marB="0" anchor="b"/>
                </a:tc>
                <a:tc>
                  <a:txBody>
                    <a:bodyPr/>
                    <a:lstStyle/>
                    <a:p>
                      <a:pPr algn="ctr" fontAlgn="b"/>
                      <a:r>
                        <a:rPr lang="en-GB" sz="1200" u="none" strike="noStrike">
                          <a:effectLst/>
                        </a:rPr>
                        <a:t>0.60</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28356.22</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5.8%</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2</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67498.46</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13.7%</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10</a:t>
                      </a:r>
                      <a:endParaRPr lang="en-GB" sz="1200" b="0" i="0" u="none" strike="noStrike">
                        <a:effectLst/>
                        <a:latin typeface="Arial"/>
                      </a:endParaRPr>
                    </a:p>
                  </a:txBody>
                  <a:tcPr marL="8546" marR="8546" marT="8546" marB="0" anchor="b"/>
                </a:tc>
                <a:tc>
                  <a:txBody>
                    <a:bodyPr/>
                    <a:lstStyle/>
                    <a:p>
                      <a:pPr algn="r" fontAlgn="b"/>
                      <a:r>
                        <a:rPr lang="en-GB" sz="1200" u="none" strike="noStrike" dirty="0">
                          <a:effectLst/>
                        </a:rPr>
                        <a:t>19021.08</a:t>
                      </a:r>
                      <a:endParaRPr lang="en-GB" sz="1200" b="0" i="0" u="none" strike="noStrike" dirty="0">
                        <a:effectLst/>
                        <a:latin typeface="Arial"/>
                      </a:endParaRPr>
                    </a:p>
                  </a:txBody>
                  <a:tcPr marL="8546" marR="8546" marT="8546" marB="0" anchor="b"/>
                </a:tc>
                <a:tc>
                  <a:txBody>
                    <a:bodyPr/>
                    <a:lstStyle/>
                    <a:p>
                      <a:pPr algn="r" fontAlgn="b"/>
                      <a:r>
                        <a:rPr lang="en-GB" sz="1200" u="none" strike="noStrike">
                          <a:effectLst/>
                        </a:rPr>
                        <a:t>3.9%</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a:t>
                      </a:r>
                      <a:endParaRPr lang="en-GB" sz="1200" b="0" i="0" u="none" strike="noStrike">
                        <a:effectLst/>
                        <a:latin typeface="Arial"/>
                      </a:endParaRPr>
                    </a:p>
                  </a:txBody>
                  <a:tcPr marL="8546" marR="8546" marT="8546" marB="0" anchor="b"/>
                </a:tc>
              </a:tr>
              <a:tr h="193347">
                <a:tc>
                  <a:txBody>
                    <a:bodyPr/>
                    <a:lstStyle/>
                    <a:p>
                      <a:pPr algn="l" fontAlgn="b"/>
                      <a:r>
                        <a:rPr lang="en-GB" sz="1200" u="none" strike="noStrike">
                          <a:effectLst/>
                        </a:rPr>
                        <a:t>C007</a:t>
                      </a:r>
                      <a:endParaRPr lang="en-GB" sz="1200" b="1" i="0" u="none" strike="noStrike">
                        <a:solidFill>
                          <a:srgbClr val="000000"/>
                        </a:solidFill>
                        <a:effectLst/>
                        <a:latin typeface="Calibri"/>
                      </a:endParaRPr>
                    </a:p>
                  </a:txBody>
                  <a:tcPr marL="8546" marR="8546" marT="8546" marB="0" anchor="b"/>
                </a:tc>
                <a:tc>
                  <a:txBody>
                    <a:bodyPr/>
                    <a:lstStyle/>
                    <a:p>
                      <a:pPr algn="r" fontAlgn="b"/>
                      <a:r>
                        <a:rPr lang="en-GB" sz="1200" u="none" strike="noStrike">
                          <a:effectLst/>
                        </a:rPr>
                        <a:t>0.12</a:t>
                      </a:r>
                      <a:endParaRPr lang="en-GB" sz="1200" b="0" i="0" u="none" strike="noStrike">
                        <a:effectLst/>
                        <a:latin typeface="Arial"/>
                      </a:endParaRPr>
                    </a:p>
                  </a:txBody>
                  <a:tcPr marL="8546" marR="8546" marT="8546" marB="0" anchor="b"/>
                </a:tc>
                <a:tc>
                  <a:txBody>
                    <a:bodyPr/>
                    <a:lstStyle/>
                    <a:p>
                      <a:pPr algn="ctr" fontAlgn="b"/>
                      <a:r>
                        <a:rPr lang="en-GB" sz="1200" u="none" strike="noStrike">
                          <a:effectLst/>
                        </a:rPr>
                        <a:t>0.35</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11868.24</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2.4%</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0</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12706.82</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2.6%</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3</a:t>
                      </a:r>
                      <a:endParaRPr lang="en-GB" sz="1200" b="0" i="0" u="none" strike="noStrike">
                        <a:effectLst/>
                        <a:latin typeface="Arial"/>
                      </a:endParaRPr>
                    </a:p>
                  </a:txBody>
                  <a:tcPr marL="8546" marR="8546" marT="8546" marB="0" anchor="b"/>
                </a:tc>
                <a:tc>
                  <a:txBody>
                    <a:bodyPr/>
                    <a:lstStyle/>
                    <a:p>
                      <a:pPr algn="r" fontAlgn="b"/>
                      <a:r>
                        <a:rPr lang="en-GB" sz="1200" u="none" strike="noStrike" dirty="0">
                          <a:effectLst/>
                        </a:rPr>
                        <a:t>12053.01</a:t>
                      </a:r>
                      <a:endParaRPr lang="en-GB" sz="1200" b="0" i="0" u="none" strike="noStrike" dirty="0">
                        <a:effectLst/>
                        <a:latin typeface="Arial"/>
                      </a:endParaRPr>
                    </a:p>
                  </a:txBody>
                  <a:tcPr marL="8546" marR="8546" marT="8546" marB="0" anchor="b"/>
                </a:tc>
                <a:tc>
                  <a:txBody>
                    <a:bodyPr/>
                    <a:lstStyle/>
                    <a:p>
                      <a:pPr algn="r" fontAlgn="b"/>
                      <a:r>
                        <a:rPr lang="en-GB" sz="1200" u="none" strike="noStrike" dirty="0">
                          <a:effectLst/>
                        </a:rPr>
                        <a:t>2.5%</a:t>
                      </a:r>
                      <a:endParaRPr lang="en-GB" sz="1200" b="0" i="0" u="none" strike="noStrike" dirty="0">
                        <a:effectLst/>
                        <a:latin typeface="Arial"/>
                      </a:endParaRPr>
                    </a:p>
                  </a:txBody>
                  <a:tcPr marL="8546" marR="8546" marT="8546" marB="0" anchor="b"/>
                </a:tc>
                <a:tc>
                  <a:txBody>
                    <a:bodyPr/>
                    <a:lstStyle/>
                    <a:p>
                      <a:pPr algn="r" fontAlgn="b"/>
                      <a:r>
                        <a:rPr lang="en-GB" sz="1200" u="none" strike="noStrike">
                          <a:effectLst/>
                        </a:rPr>
                        <a:t>2</a:t>
                      </a:r>
                      <a:endParaRPr lang="en-GB" sz="1200" b="0" i="0" u="none" strike="noStrike">
                        <a:effectLst/>
                        <a:latin typeface="Arial"/>
                      </a:endParaRPr>
                    </a:p>
                  </a:txBody>
                  <a:tcPr marL="8546" marR="8546" marT="8546" marB="0" anchor="b"/>
                </a:tc>
              </a:tr>
              <a:tr h="193347">
                <a:tc>
                  <a:txBody>
                    <a:bodyPr/>
                    <a:lstStyle/>
                    <a:p>
                      <a:pPr algn="l" fontAlgn="b"/>
                      <a:r>
                        <a:rPr lang="en-GB" sz="1200" u="none" strike="noStrike">
                          <a:effectLst/>
                        </a:rPr>
                        <a:t>D017</a:t>
                      </a:r>
                      <a:endParaRPr lang="en-GB" sz="1200" b="1" i="0" u="none" strike="noStrike">
                        <a:solidFill>
                          <a:srgbClr val="000000"/>
                        </a:solidFill>
                        <a:effectLst/>
                        <a:latin typeface="Calibri"/>
                      </a:endParaRPr>
                    </a:p>
                  </a:txBody>
                  <a:tcPr marL="8546" marR="8546" marT="8546" marB="0" anchor="b"/>
                </a:tc>
                <a:tc>
                  <a:txBody>
                    <a:bodyPr/>
                    <a:lstStyle/>
                    <a:p>
                      <a:pPr algn="r" fontAlgn="b"/>
                      <a:r>
                        <a:rPr lang="en-GB" sz="1200" u="none" strike="noStrike">
                          <a:effectLst/>
                        </a:rPr>
                        <a:t>0.12</a:t>
                      </a:r>
                      <a:endParaRPr lang="en-GB" sz="1200" b="0" i="0" u="none" strike="noStrike">
                        <a:effectLst/>
                        <a:latin typeface="Arial"/>
                      </a:endParaRPr>
                    </a:p>
                  </a:txBody>
                  <a:tcPr marL="8546" marR="8546" marT="8546" marB="0" anchor="b"/>
                </a:tc>
                <a:tc>
                  <a:txBody>
                    <a:bodyPr/>
                    <a:lstStyle/>
                    <a:p>
                      <a:pPr algn="ctr" fontAlgn="b"/>
                      <a:r>
                        <a:rPr lang="en-GB" sz="1200" u="none" strike="noStrike">
                          <a:effectLst/>
                        </a:rPr>
                        <a:t>0.21</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8049.73</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1.6%</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0</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23597.42</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4.8%</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2</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14262.28</a:t>
                      </a:r>
                      <a:endParaRPr lang="en-GB" sz="1200" b="0" i="0" u="none" strike="noStrike">
                        <a:effectLst/>
                        <a:latin typeface="Arial"/>
                      </a:endParaRPr>
                    </a:p>
                  </a:txBody>
                  <a:tcPr marL="8546" marR="8546" marT="8546" marB="0" anchor="b"/>
                </a:tc>
                <a:tc>
                  <a:txBody>
                    <a:bodyPr/>
                    <a:lstStyle/>
                    <a:p>
                      <a:pPr algn="r" fontAlgn="b"/>
                      <a:r>
                        <a:rPr lang="en-GB" sz="1200" u="none" strike="noStrike" dirty="0">
                          <a:effectLst/>
                        </a:rPr>
                        <a:t>2.9%</a:t>
                      </a:r>
                      <a:endParaRPr lang="en-GB" sz="1200" b="0" i="0" u="none" strike="noStrike" dirty="0">
                        <a:effectLst/>
                        <a:latin typeface="Arial"/>
                      </a:endParaRPr>
                    </a:p>
                  </a:txBody>
                  <a:tcPr marL="8546" marR="8546" marT="8546" marB="0" anchor="b"/>
                </a:tc>
                <a:tc>
                  <a:txBody>
                    <a:bodyPr/>
                    <a:lstStyle/>
                    <a:p>
                      <a:pPr algn="r" fontAlgn="b"/>
                      <a:r>
                        <a:rPr lang="en-GB" sz="1200" u="none" strike="noStrike">
                          <a:effectLst/>
                        </a:rPr>
                        <a:t>1</a:t>
                      </a:r>
                      <a:endParaRPr lang="en-GB" sz="1200" b="0" i="0" u="none" strike="noStrike">
                        <a:effectLst/>
                        <a:latin typeface="Arial"/>
                      </a:endParaRPr>
                    </a:p>
                  </a:txBody>
                  <a:tcPr marL="8546" marR="8546" marT="8546" marB="0" anchor="b"/>
                </a:tc>
              </a:tr>
              <a:tr h="193347">
                <a:tc>
                  <a:txBody>
                    <a:bodyPr/>
                    <a:lstStyle/>
                    <a:p>
                      <a:pPr algn="l" fontAlgn="b"/>
                      <a:r>
                        <a:rPr lang="en-GB" sz="1200" u="none" strike="noStrike">
                          <a:effectLst/>
                        </a:rPr>
                        <a:t>D006</a:t>
                      </a:r>
                      <a:endParaRPr lang="en-GB" sz="1200" b="1" i="0" u="none" strike="noStrike">
                        <a:solidFill>
                          <a:srgbClr val="000000"/>
                        </a:solidFill>
                        <a:effectLst/>
                        <a:latin typeface="Calibri"/>
                      </a:endParaRPr>
                    </a:p>
                  </a:txBody>
                  <a:tcPr marL="8546" marR="8546" marT="8546" marB="0" anchor="b"/>
                </a:tc>
                <a:tc>
                  <a:txBody>
                    <a:bodyPr/>
                    <a:lstStyle/>
                    <a:p>
                      <a:pPr algn="r" fontAlgn="b"/>
                      <a:r>
                        <a:rPr lang="en-GB" sz="1200" u="none" strike="noStrike">
                          <a:effectLst/>
                        </a:rPr>
                        <a:t>0.11</a:t>
                      </a:r>
                      <a:endParaRPr lang="en-GB" sz="1200" b="0" i="0" u="none" strike="noStrike">
                        <a:effectLst/>
                        <a:latin typeface="Arial"/>
                      </a:endParaRPr>
                    </a:p>
                  </a:txBody>
                  <a:tcPr marL="8546" marR="8546" marT="8546" marB="0" anchor="b"/>
                </a:tc>
                <a:tc>
                  <a:txBody>
                    <a:bodyPr/>
                    <a:lstStyle/>
                    <a:p>
                      <a:pPr algn="ctr" fontAlgn="b"/>
                      <a:r>
                        <a:rPr lang="en-GB" sz="1200" u="none" strike="noStrike">
                          <a:effectLst/>
                        </a:rPr>
                        <a:t>0.57</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16026.55</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3.3%</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74189.87</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15.1%</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11</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16026.55</a:t>
                      </a:r>
                      <a:endParaRPr lang="en-GB" sz="1200" b="0" i="0" u="none" strike="noStrike">
                        <a:effectLst/>
                        <a:latin typeface="Arial"/>
                      </a:endParaRPr>
                    </a:p>
                  </a:txBody>
                  <a:tcPr marL="8546" marR="8546" marT="8546" marB="0" anchor="b"/>
                </a:tc>
                <a:tc>
                  <a:txBody>
                    <a:bodyPr/>
                    <a:lstStyle/>
                    <a:p>
                      <a:pPr algn="r" fontAlgn="b"/>
                      <a:r>
                        <a:rPr lang="en-GB" sz="1200" u="none" strike="noStrike" dirty="0">
                          <a:effectLst/>
                        </a:rPr>
                        <a:t>3.3%</a:t>
                      </a:r>
                      <a:endParaRPr lang="en-GB" sz="1200" b="0" i="0" u="none" strike="noStrike" dirty="0">
                        <a:effectLst/>
                        <a:latin typeface="Arial"/>
                      </a:endParaRPr>
                    </a:p>
                  </a:txBody>
                  <a:tcPr marL="8546" marR="8546" marT="8546" marB="0" anchor="b"/>
                </a:tc>
                <a:tc>
                  <a:txBody>
                    <a:bodyPr/>
                    <a:lstStyle/>
                    <a:p>
                      <a:pPr algn="r" fontAlgn="b"/>
                      <a:r>
                        <a:rPr lang="en-GB" sz="1200" u="none" strike="noStrike">
                          <a:effectLst/>
                        </a:rPr>
                        <a:t>1</a:t>
                      </a:r>
                      <a:endParaRPr lang="en-GB" sz="1200" b="0" i="0" u="none" strike="noStrike">
                        <a:effectLst/>
                        <a:latin typeface="Arial"/>
                      </a:endParaRPr>
                    </a:p>
                  </a:txBody>
                  <a:tcPr marL="8546" marR="8546" marT="8546" marB="0" anchor="b"/>
                </a:tc>
              </a:tr>
              <a:tr h="193347">
                <a:tc>
                  <a:txBody>
                    <a:bodyPr/>
                    <a:lstStyle/>
                    <a:p>
                      <a:pPr algn="l" fontAlgn="b"/>
                      <a:r>
                        <a:rPr lang="en-GB" sz="1200" u="none" strike="noStrike">
                          <a:effectLst/>
                        </a:rPr>
                        <a:t>A025</a:t>
                      </a:r>
                      <a:endParaRPr lang="en-GB" sz="1200" b="1" i="0" u="none" strike="noStrike">
                        <a:solidFill>
                          <a:srgbClr val="000000"/>
                        </a:solidFill>
                        <a:effectLst/>
                        <a:latin typeface="Calibri"/>
                      </a:endParaRPr>
                    </a:p>
                  </a:txBody>
                  <a:tcPr marL="8546" marR="8546" marT="8546" marB="0" anchor="b"/>
                </a:tc>
                <a:tc>
                  <a:txBody>
                    <a:bodyPr/>
                    <a:lstStyle/>
                    <a:p>
                      <a:pPr algn="r" fontAlgn="b"/>
                      <a:r>
                        <a:rPr lang="en-GB" sz="1200" u="none" strike="noStrike">
                          <a:effectLst/>
                        </a:rPr>
                        <a:t>0.10</a:t>
                      </a:r>
                      <a:endParaRPr lang="en-GB" sz="1200" b="0" i="0" u="none" strike="noStrike">
                        <a:effectLst/>
                        <a:latin typeface="Arial"/>
                      </a:endParaRPr>
                    </a:p>
                  </a:txBody>
                  <a:tcPr marL="8546" marR="8546" marT="8546" marB="0" anchor="b"/>
                </a:tc>
                <a:tc>
                  <a:txBody>
                    <a:bodyPr/>
                    <a:lstStyle/>
                    <a:p>
                      <a:pPr algn="ctr" fontAlgn="b"/>
                      <a:r>
                        <a:rPr lang="en-GB" sz="1200" u="none" strike="noStrike">
                          <a:effectLst/>
                        </a:rPr>
                        <a:t>0.25</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9953.73</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2.0%</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0</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12394.85</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2.5%</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2</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12394.85</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2.5%</a:t>
                      </a:r>
                      <a:endParaRPr lang="en-GB" sz="1200" b="0" i="0" u="none" strike="noStrike">
                        <a:effectLst/>
                        <a:latin typeface="Arial"/>
                      </a:endParaRPr>
                    </a:p>
                  </a:txBody>
                  <a:tcPr marL="8546" marR="8546" marT="8546" marB="0" anchor="b"/>
                </a:tc>
                <a:tc>
                  <a:txBody>
                    <a:bodyPr/>
                    <a:lstStyle/>
                    <a:p>
                      <a:pPr algn="r" fontAlgn="b"/>
                      <a:r>
                        <a:rPr lang="en-GB" sz="1200" u="none" strike="noStrike" dirty="0">
                          <a:effectLst/>
                        </a:rPr>
                        <a:t>2</a:t>
                      </a:r>
                      <a:endParaRPr lang="en-GB" sz="1200" b="0" i="0" u="none" strike="noStrike" dirty="0">
                        <a:effectLst/>
                        <a:latin typeface="Arial"/>
                      </a:endParaRPr>
                    </a:p>
                  </a:txBody>
                  <a:tcPr marL="8546" marR="8546" marT="8546" marB="0" anchor="b"/>
                </a:tc>
              </a:tr>
              <a:tr h="203014">
                <a:tc>
                  <a:txBody>
                    <a:bodyPr/>
                    <a:lstStyle/>
                    <a:p>
                      <a:pPr algn="l" fontAlgn="b"/>
                      <a:r>
                        <a:rPr lang="en-GB" sz="1200" u="none" strike="noStrike">
                          <a:effectLst/>
                        </a:rPr>
                        <a:t>A023</a:t>
                      </a:r>
                      <a:endParaRPr lang="en-GB" sz="1200" b="1" i="0" u="none" strike="noStrike">
                        <a:solidFill>
                          <a:srgbClr val="000000"/>
                        </a:solidFill>
                        <a:effectLst/>
                        <a:latin typeface="Calibri"/>
                      </a:endParaRPr>
                    </a:p>
                  </a:txBody>
                  <a:tcPr marL="8546" marR="8546" marT="8546" marB="0" anchor="b"/>
                </a:tc>
                <a:tc>
                  <a:txBody>
                    <a:bodyPr/>
                    <a:lstStyle/>
                    <a:p>
                      <a:pPr algn="r" fontAlgn="b"/>
                      <a:r>
                        <a:rPr lang="en-GB" sz="1200" u="none" strike="noStrike">
                          <a:effectLst/>
                        </a:rPr>
                        <a:t>0.10</a:t>
                      </a:r>
                      <a:endParaRPr lang="en-GB" sz="1200" b="0" i="0" u="none" strike="noStrike">
                        <a:effectLst/>
                        <a:latin typeface="Arial"/>
                      </a:endParaRPr>
                    </a:p>
                  </a:txBody>
                  <a:tcPr marL="8546" marR="8546" marT="8546" marB="0" anchor="b"/>
                </a:tc>
                <a:tc>
                  <a:txBody>
                    <a:bodyPr/>
                    <a:lstStyle/>
                    <a:p>
                      <a:pPr algn="ctr" fontAlgn="b"/>
                      <a:r>
                        <a:rPr lang="en-GB" sz="1200" u="none" strike="noStrike">
                          <a:effectLst/>
                        </a:rPr>
                        <a:t>0.28</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17392.21</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3.5%</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17601.8</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3.6%</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2</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17601.8</a:t>
                      </a:r>
                      <a:endParaRPr lang="en-GB" sz="1200" b="0" i="0" u="none" strike="noStrike">
                        <a:effectLst/>
                        <a:latin typeface="Arial"/>
                      </a:endParaRPr>
                    </a:p>
                  </a:txBody>
                  <a:tcPr marL="8546" marR="8546" marT="8546" marB="0" anchor="b"/>
                </a:tc>
                <a:tc>
                  <a:txBody>
                    <a:bodyPr/>
                    <a:lstStyle/>
                    <a:p>
                      <a:pPr algn="r" fontAlgn="b"/>
                      <a:r>
                        <a:rPr lang="en-GB" sz="1200" u="none" strike="noStrike">
                          <a:effectLst/>
                        </a:rPr>
                        <a:t>3.6%</a:t>
                      </a:r>
                      <a:endParaRPr lang="en-GB" sz="1200" b="0" i="0" u="none" strike="noStrike">
                        <a:effectLst/>
                        <a:latin typeface="Arial"/>
                      </a:endParaRPr>
                    </a:p>
                  </a:txBody>
                  <a:tcPr marL="8546" marR="8546" marT="8546" marB="0" anchor="b"/>
                </a:tc>
                <a:tc>
                  <a:txBody>
                    <a:bodyPr/>
                    <a:lstStyle/>
                    <a:p>
                      <a:pPr algn="r" fontAlgn="b"/>
                      <a:r>
                        <a:rPr lang="en-GB" sz="1200" u="none" strike="noStrike" dirty="0">
                          <a:effectLst/>
                        </a:rPr>
                        <a:t>2</a:t>
                      </a:r>
                      <a:endParaRPr lang="en-GB" sz="1200" b="0" i="0" u="none" strike="noStrike" dirty="0">
                        <a:effectLst/>
                        <a:latin typeface="Arial"/>
                      </a:endParaRPr>
                    </a:p>
                  </a:txBody>
                  <a:tcPr marL="8546" marR="8546" marT="8546" marB="0" anchor="b"/>
                </a:tc>
              </a:tr>
            </a:tbl>
          </a:graphicData>
        </a:graphic>
      </p:graphicFrame>
    </p:spTree>
    <p:extLst>
      <p:ext uri="{BB962C8B-B14F-4D97-AF65-F5344CB8AC3E}">
        <p14:creationId xmlns:p14="http://schemas.microsoft.com/office/powerpoint/2010/main" val="2242009969"/>
      </p:ext>
    </p:extLst>
  </p:cSld>
  <p:clrMapOvr>
    <a:masterClrMapping/>
  </p:clrMapOvr>
  <p:transition advTm="10000"/>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a:solidFill>
                  <a:srgbClr val="FF0000"/>
                </a:solidFill>
                <a:latin typeface="Times New Roman" pitchFamily="18" charset="0"/>
                <a:cs typeface="Times New Roman" pitchFamily="18" charset="0"/>
              </a:rPr>
              <a:t>How to stabilize ? </a:t>
            </a:r>
            <a:r>
              <a:rPr lang="en-GB" sz="2800" dirty="0" err="1">
                <a:solidFill>
                  <a:srgbClr val="FF0000"/>
                </a:solidFill>
                <a:latin typeface="Times New Roman" pitchFamily="18" charset="0"/>
                <a:cs typeface="Times New Roman" pitchFamily="18" charset="0"/>
              </a:rPr>
              <a:t>Superspreader</a:t>
            </a:r>
            <a:r>
              <a:rPr lang="en-GB" sz="2800" dirty="0">
                <a:solidFill>
                  <a:srgbClr val="FF0000"/>
                </a:solidFill>
                <a:latin typeface="Times New Roman" pitchFamily="18" charset="0"/>
                <a:cs typeface="Times New Roman" pitchFamily="18" charset="0"/>
              </a:rPr>
              <a:t> tax escrow fund</a:t>
            </a:r>
            <a:r>
              <a:rPr lang="en-GB" sz="2400" dirty="0">
                <a:latin typeface="Times New Roman" pitchFamily="18" charset="0"/>
                <a:cs typeface="Times New Roman" pitchFamily="18" charset="0"/>
              </a:rPr>
              <a:t>: tax using </a:t>
            </a:r>
            <a:r>
              <a:rPr lang="en-GB" sz="2400" dirty="0" smtClean="0">
                <a:latin typeface="Times New Roman" pitchFamily="18" charset="0"/>
                <a:cs typeface="Times New Roman" pitchFamily="18" charset="0"/>
              </a:rPr>
              <a:t>E-</a:t>
            </a:r>
            <a:r>
              <a:rPr lang="en-GB" sz="2400" dirty="0" err="1">
                <a:latin typeface="Times New Roman" pitchFamily="18" charset="0"/>
                <a:cs typeface="Times New Roman" pitchFamily="18" charset="0"/>
              </a:rPr>
              <a:t>V</a:t>
            </a:r>
            <a:r>
              <a:rPr lang="en-GB" sz="2400" dirty="0" err="1" smtClean="0">
                <a:latin typeface="Times New Roman" pitchFamily="18" charset="0"/>
                <a:cs typeface="Times New Roman" pitchFamily="18" charset="0"/>
              </a:rPr>
              <a:t>centrality</a:t>
            </a:r>
            <a:r>
              <a:rPr lang="en-GB" sz="2400" dirty="0" smtClean="0">
                <a:latin typeface="Times New Roman" pitchFamily="18" charset="0"/>
                <a:cs typeface="Times New Roman" pitchFamily="18" charset="0"/>
              </a:rPr>
              <a:t> </a:t>
            </a:r>
            <a:r>
              <a:rPr lang="en-GB" sz="2400" dirty="0">
                <a:latin typeface="Times New Roman" pitchFamily="18" charset="0"/>
                <a:cs typeface="Times New Roman" pitchFamily="18" charset="0"/>
              </a:rPr>
              <a:t>of each bank  </a:t>
            </a:r>
            <a:r>
              <a:rPr lang="en-GB" sz="2400" dirty="0" smtClean="0">
                <a:latin typeface="Times New Roman" pitchFamily="18" charset="0"/>
                <a:cs typeface="Times New Roman" pitchFamily="18" charset="0"/>
              </a:rPr>
              <a:t>v</a:t>
            </a:r>
            <a:r>
              <a:rPr lang="en-GB" sz="2400" baseline="-25000" dirty="0" smtClean="0">
                <a:latin typeface="Times New Roman" pitchFamily="18" charset="0"/>
                <a:cs typeface="Times New Roman" pitchFamily="18" charset="0"/>
              </a:rPr>
              <a:t>i</a:t>
            </a:r>
            <a:r>
              <a:rPr lang="en-GB" sz="2400" dirty="0" smtClean="0">
                <a:latin typeface="Times New Roman" pitchFamily="18" charset="0"/>
                <a:cs typeface="Times New Roman" pitchFamily="18" charset="0"/>
              </a:rPr>
              <a:t> </a:t>
            </a:r>
            <a:r>
              <a:rPr lang="en-GB" sz="2400" dirty="0">
                <a:latin typeface="Times New Roman" pitchFamily="18" charset="0"/>
                <a:cs typeface="Times New Roman" pitchFamily="18" charset="0"/>
              </a:rPr>
              <a:t>to reduce max eigenvalue of matrix from </a:t>
            </a:r>
            <a:r>
              <a:rPr lang="en-GB" sz="2400" dirty="0" smtClean="0">
                <a:latin typeface="Times New Roman" pitchFamily="18" charset="0"/>
                <a:cs typeface="Times New Roman" pitchFamily="18" charset="0"/>
              </a:rPr>
              <a:t>.91 </a:t>
            </a:r>
            <a:r>
              <a:rPr lang="en-GB" sz="2400" dirty="0">
                <a:latin typeface="Times New Roman" pitchFamily="18" charset="0"/>
                <a:cs typeface="Times New Roman" pitchFamily="18" charset="0"/>
              </a:rPr>
              <a:t>to closer to </a:t>
            </a:r>
            <a:r>
              <a:rPr lang="en-GB" sz="2400" dirty="0" smtClean="0">
                <a:latin typeface="Times New Roman" pitchFamily="18" charset="0"/>
                <a:cs typeface="Times New Roman" pitchFamily="18" charset="0"/>
              </a:rPr>
              <a:t>threshold</a:t>
            </a:r>
            <a:r>
              <a:rPr lang="en-GB" sz="2400" dirty="0" smtClean="0"/>
              <a:t> </a:t>
            </a:r>
            <a:r>
              <a:rPr lang="en-GB" sz="2400" dirty="0"/>
              <a:t>0.25</a:t>
            </a:r>
          </a:p>
        </p:txBody>
      </p:sp>
      <p:graphicFrame>
        <p:nvGraphicFramePr>
          <p:cNvPr id="3" name="Chart 2"/>
          <p:cNvGraphicFramePr>
            <a:graphicFrameLocks/>
          </p:cNvGraphicFramePr>
          <p:nvPr>
            <p:extLst>
              <p:ext uri="{D42A27DB-BD31-4B8C-83A1-F6EECF244321}">
                <p14:modId xmlns:p14="http://schemas.microsoft.com/office/powerpoint/2010/main" val="3767143391"/>
              </p:ext>
            </p:extLst>
          </p:nvPr>
        </p:nvGraphicFramePr>
        <p:xfrm>
          <a:off x="457200" y="1600200"/>
          <a:ext cx="7820025" cy="4224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79268196"/>
      </p:ext>
    </p:extLst>
  </p:cSld>
  <p:clrMapOvr>
    <a:masterClrMapping/>
  </p:clrMapOvr>
  <p:transition advTm="10000"/>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Super Spreader </a:t>
            </a:r>
            <a:r>
              <a:rPr lang="en-GB" dirty="0" err="1" smtClean="0"/>
              <a:t>PigouTax</a:t>
            </a:r>
            <a:r>
              <a:rPr lang="en-GB" dirty="0" smtClean="0"/>
              <a:t>: To Mitigate Socialized Losses</a:t>
            </a:r>
            <a:endParaRPr lang="en-GB"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05436221"/>
      </p:ext>
    </p:extLst>
  </p:cSld>
  <p:clrMapOvr>
    <a:masterClrMapping/>
  </p:clrMapOvr>
  <p:transition advTm="10000"/>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342900" indent="-342900">
              <a:spcBef>
                <a:spcPct val="20000"/>
              </a:spcBef>
              <a:defRPr/>
            </a:pPr>
            <a:r>
              <a:rPr lang="en-GB" sz="2400" dirty="0" smtClean="0">
                <a:solidFill>
                  <a:srgbClr val="000000"/>
                </a:solidFill>
                <a:latin typeface="Times New Roman" pitchFamily="18" charset="0"/>
                <a:ea typeface="+mn-ea"/>
                <a:cs typeface="Times New Roman" pitchFamily="18" charset="0"/>
              </a:rPr>
              <a:t/>
            </a:r>
            <a:br>
              <a:rPr lang="en-GB" sz="2400" dirty="0" smtClean="0">
                <a:solidFill>
                  <a:srgbClr val="000000"/>
                </a:solidFill>
                <a:latin typeface="Times New Roman" pitchFamily="18" charset="0"/>
                <a:ea typeface="+mn-ea"/>
                <a:cs typeface="Times New Roman" pitchFamily="18" charset="0"/>
              </a:rPr>
            </a:br>
            <a:r>
              <a:rPr lang="en-GB" sz="2400" dirty="0">
                <a:solidFill>
                  <a:srgbClr val="000000"/>
                </a:solidFill>
                <a:latin typeface="Times New Roman" pitchFamily="18" charset="0"/>
                <a:ea typeface="+mn-ea"/>
                <a:cs typeface="Times New Roman" pitchFamily="18" charset="0"/>
              </a:rPr>
              <a:t/>
            </a:r>
            <a:br>
              <a:rPr lang="en-GB" sz="2400" dirty="0">
                <a:solidFill>
                  <a:srgbClr val="000000"/>
                </a:solidFill>
                <a:latin typeface="Times New Roman" pitchFamily="18" charset="0"/>
                <a:ea typeface="+mn-ea"/>
                <a:cs typeface="Times New Roman" pitchFamily="18" charset="0"/>
              </a:rPr>
            </a:br>
            <a:r>
              <a:rPr lang="en-GB" sz="2400" dirty="0" smtClean="0">
                <a:solidFill>
                  <a:srgbClr val="000000"/>
                </a:solidFill>
                <a:latin typeface="Times New Roman" pitchFamily="18" charset="0"/>
                <a:ea typeface="+mn-ea"/>
                <a:cs typeface="Times New Roman" pitchFamily="18" charset="0"/>
              </a:rPr>
              <a:t/>
            </a:r>
            <a:br>
              <a:rPr lang="en-GB" sz="2400" dirty="0" smtClean="0">
                <a:solidFill>
                  <a:srgbClr val="000000"/>
                </a:solidFill>
                <a:latin typeface="Times New Roman" pitchFamily="18" charset="0"/>
                <a:ea typeface="+mn-ea"/>
                <a:cs typeface="Times New Roman" pitchFamily="18" charset="0"/>
              </a:rPr>
            </a:br>
            <a:r>
              <a:rPr lang="en-GB" sz="2400" dirty="0" smtClean="0">
                <a:solidFill>
                  <a:srgbClr val="000000"/>
                </a:solidFill>
                <a:latin typeface="Times New Roman" pitchFamily="18" charset="0"/>
                <a:ea typeface="+mn-ea"/>
                <a:cs typeface="Times New Roman" pitchFamily="18" charset="0"/>
              </a:rPr>
              <a:t>Super-Spreader Escrow Fund : Ball Park Figure </a:t>
            </a:r>
            <a:r>
              <a:rPr lang="en-GB" sz="2400" dirty="0">
                <a:solidFill>
                  <a:srgbClr val="000000"/>
                </a:solidFill>
                <a:latin typeface="Times New Roman" pitchFamily="18" charset="0"/>
                <a:ea typeface="+mn-ea"/>
                <a:cs typeface="Times New Roman" pitchFamily="18" charset="0"/>
              </a:rPr>
              <a:t/>
            </a:r>
            <a:br>
              <a:rPr lang="en-GB" sz="2400" dirty="0">
                <a:solidFill>
                  <a:srgbClr val="000000"/>
                </a:solidFill>
                <a:latin typeface="Times New Roman" pitchFamily="18" charset="0"/>
                <a:ea typeface="+mn-ea"/>
                <a:cs typeface="Times New Roman" pitchFamily="18" charset="0"/>
              </a:rPr>
            </a:br>
            <a:r>
              <a:rPr lang="en-GB" sz="2400" dirty="0">
                <a:solidFill>
                  <a:srgbClr val="000000"/>
                </a:solidFill>
                <a:latin typeface="Times New Roman" pitchFamily="18" charset="0"/>
                <a:ea typeface="+mn-ea"/>
                <a:cs typeface="Times New Roman" pitchFamily="18" charset="0"/>
              </a:rPr>
              <a:t>Note EVC is Eigenvector Centrality ; Tax % = EVC x alpha; </a:t>
            </a:r>
            <a:r>
              <a:rPr lang="en-GB" sz="2400" dirty="0" err="1">
                <a:solidFill>
                  <a:srgbClr val="000000"/>
                </a:solidFill>
                <a:latin typeface="Times New Roman" pitchFamily="18" charset="0"/>
                <a:ea typeface="+mn-ea"/>
                <a:cs typeface="Times New Roman" pitchFamily="18" charset="0"/>
              </a:rPr>
              <a:t>Tax$s</a:t>
            </a:r>
            <a:r>
              <a:rPr lang="en-GB" sz="2400" dirty="0">
                <a:solidFill>
                  <a:srgbClr val="000000"/>
                </a:solidFill>
                <a:latin typeface="Times New Roman" pitchFamily="18" charset="0"/>
                <a:ea typeface="+mn-ea"/>
                <a:cs typeface="Times New Roman" pitchFamily="18" charset="0"/>
              </a:rPr>
              <a:t>= Tax Rate x Tier 1 Capital  </a:t>
            </a:r>
            <a:br>
              <a:rPr lang="en-GB" sz="2400" dirty="0">
                <a:solidFill>
                  <a:srgbClr val="000000"/>
                </a:solidFill>
                <a:latin typeface="Times New Roman" pitchFamily="18" charset="0"/>
                <a:ea typeface="+mn-ea"/>
                <a:cs typeface="Times New Roman" pitchFamily="18" charset="0"/>
              </a:rPr>
            </a:br>
            <a:r>
              <a:rPr lang="en-GB" sz="3200" dirty="0">
                <a:solidFill>
                  <a:srgbClr val="000000"/>
                </a:solidFill>
                <a:ea typeface="+mn-ea"/>
                <a:cs typeface="+mn-cs"/>
              </a:rPr>
              <a:t/>
            </a:r>
            <a:br>
              <a:rPr lang="en-GB" sz="3200" dirty="0">
                <a:solidFill>
                  <a:srgbClr val="000000"/>
                </a:solidFill>
                <a:ea typeface="+mn-ea"/>
                <a:cs typeface="+mn-cs"/>
              </a:rPr>
            </a:br>
            <a:endParaRPr lang="en-GB" dirty="0"/>
          </a:p>
        </p:txBody>
      </p:sp>
      <p:sp>
        <p:nvSpPr>
          <p:cNvPr id="50179" name="Content Placeholder 2"/>
          <p:cNvSpPr>
            <a:spLocks noGrp="1"/>
          </p:cNvSpPr>
          <p:nvPr>
            <p:ph idx="1"/>
          </p:nvPr>
        </p:nvSpPr>
        <p:spPr/>
        <p:txBody>
          <a:bodyPr/>
          <a:lstStyle/>
          <a:p>
            <a:r>
              <a:rPr lang="en-GB" sz="2800" dirty="0" smtClean="0"/>
              <a:t>Super-spreader fund works like an escrow account; amounts escrowed as in a CCP or by regulator to be disbursed when default occurs</a:t>
            </a:r>
          </a:p>
          <a:p>
            <a:r>
              <a:rPr lang="en-GB" sz="2800" dirty="0" smtClean="0"/>
              <a:t>Super Spreader Fund </a:t>
            </a:r>
            <a:r>
              <a:rPr lang="en-GB" sz="2800" i="1" dirty="0" err="1" smtClean="0"/>
              <a:t>lite</a:t>
            </a:r>
            <a:r>
              <a:rPr lang="en-GB" sz="2800" i="1" dirty="0" smtClean="0"/>
              <a:t> </a:t>
            </a:r>
            <a:r>
              <a:rPr lang="en-GB" sz="2800" dirty="0" smtClean="0"/>
              <a:t>: Secure funds to cover max losses of 1</a:t>
            </a:r>
            <a:r>
              <a:rPr lang="en-GB" sz="2800" baseline="30000" dirty="0" smtClean="0"/>
              <a:t>st</a:t>
            </a:r>
            <a:r>
              <a:rPr lang="en-GB" sz="2800" dirty="0" smtClean="0"/>
              <a:t> tier (q=1) from any trigger bank failure</a:t>
            </a:r>
          </a:p>
          <a:p>
            <a:r>
              <a:rPr lang="en-GB" sz="2800" dirty="0" smtClean="0"/>
              <a:t>Full stabilization for </a:t>
            </a:r>
            <a:r>
              <a:rPr lang="en-GB" sz="2800" dirty="0" err="1" smtClean="0"/>
              <a:t>λ</a:t>
            </a:r>
            <a:r>
              <a:rPr lang="en-GB" sz="2800" baseline="-25000" dirty="0" err="1" smtClean="0"/>
              <a:t>max</a:t>
            </a:r>
            <a:r>
              <a:rPr lang="en-GB" sz="2800" baseline="30000" dirty="0" smtClean="0"/>
              <a:t>  </a:t>
            </a:r>
            <a:r>
              <a:rPr lang="en-GB" sz="2800" dirty="0" smtClean="0"/>
              <a:t> &lt; 0.25, costly implies surcharge rates of 35% of Tier 1 capital of high EVC banks to cover </a:t>
            </a:r>
            <a:r>
              <a:rPr lang="en-GB" sz="2800" dirty="0" err="1" smtClean="0"/>
              <a:t>Rs</a:t>
            </a:r>
            <a:r>
              <a:rPr lang="en-GB" sz="2800" dirty="0" smtClean="0"/>
              <a:t> 36,000 </a:t>
            </a:r>
            <a:r>
              <a:rPr lang="en-GB" sz="2800" dirty="0" err="1" smtClean="0"/>
              <a:t>crores</a:t>
            </a:r>
            <a:r>
              <a:rPr lang="en-GB" sz="2800" dirty="0" smtClean="0"/>
              <a:t>  </a:t>
            </a:r>
          </a:p>
          <a:p>
            <a:r>
              <a:rPr lang="en-GB" sz="2800" dirty="0" smtClean="0"/>
              <a:t>A small amount of escrow fund of Rs20,000 </a:t>
            </a:r>
            <a:r>
              <a:rPr lang="en-GB" sz="2800" dirty="0" err="1" smtClean="0"/>
              <a:t>crores</a:t>
            </a:r>
            <a:r>
              <a:rPr lang="en-GB" sz="2800" dirty="0" smtClean="0"/>
              <a:t> can prevent potential losses of Tier 1 capital of Rs2.5 lakh </a:t>
            </a:r>
            <a:r>
              <a:rPr lang="en-GB" sz="2800" dirty="0" err="1" smtClean="0"/>
              <a:t>crores</a:t>
            </a:r>
            <a:r>
              <a:rPr lang="en-GB" sz="2800" dirty="0" smtClean="0"/>
              <a:t>   </a:t>
            </a:r>
          </a:p>
          <a:p>
            <a:endParaRPr lang="en-GB" dirty="0" smtClean="0"/>
          </a:p>
        </p:txBody>
      </p:sp>
    </p:spTree>
  </p:cSld>
  <p:clrMapOvr>
    <a:masterClrMapping/>
  </p:clrMapOvr>
  <p:transition advTm="10000"/>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3"/>
          <p:cNvSpPr>
            <a:spLocks noGrp="1" noChangeArrowheads="1"/>
          </p:cNvSpPr>
          <p:nvPr>
            <p:ph type="body" idx="1"/>
          </p:nvPr>
        </p:nvSpPr>
        <p:spPr>
          <a:xfrm>
            <a:off x="457200" y="1752600"/>
            <a:ext cx="8229600" cy="4525963"/>
          </a:xfrm>
        </p:spPr>
        <p:txBody>
          <a:bodyPr/>
          <a:lstStyle/>
          <a:p>
            <a:pPr>
              <a:lnSpc>
                <a:spcPct val="80000"/>
              </a:lnSpc>
            </a:pPr>
            <a:r>
              <a:rPr lang="en-GB" sz="2400" dirty="0" smtClean="0"/>
              <a:t>Too interconnected to fail addressed only if systemic risk from individual banks can be rectified with a price or tax reflecting the negative externalities of their connectivity </a:t>
            </a:r>
          </a:p>
          <a:p>
            <a:pPr>
              <a:lnSpc>
                <a:spcPct val="80000"/>
              </a:lnSpc>
            </a:pPr>
            <a:r>
              <a:rPr lang="en-GB" sz="2400" dirty="0" smtClean="0"/>
              <a:t>Lessons to be learnt : Disease Transmission in scale free networks (May and Lloyd (1998), </a:t>
            </a:r>
            <a:r>
              <a:rPr lang="en-GB" sz="2400" dirty="0" err="1" smtClean="0"/>
              <a:t>Barthelemy</a:t>
            </a:r>
            <a:r>
              <a:rPr lang="en-GB" sz="2400" dirty="0" smtClean="0"/>
              <a:t> et. al : With higher probabilities that a node is connected to highly connected nodes means disease spread follows a hierarchical order. </a:t>
            </a:r>
            <a:r>
              <a:rPr lang="en-GB" sz="2400" i="1" dirty="0" smtClean="0">
                <a:solidFill>
                  <a:srgbClr val="FF0000"/>
                </a:solidFill>
              </a:rPr>
              <a:t>Knowledge of financial interconnectivity essential for </a:t>
            </a:r>
            <a:r>
              <a:rPr lang="en-GB" sz="2400" i="1" dirty="0" err="1" smtClean="0">
                <a:solidFill>
                  <a:srgbClr val="FF0000"/>
                </a:solidFill>
              </a:rPr>
              <a:t>targetted</a:t>
            </a:r>
            <a:r>
              <a:rPr lang="en-GB" sz="2400" i="1" dirty="0" smtClean="0">
                <a:solidFill>
                  <a:srgbClr val="FF0000"/>
                </a:solidFill>
              </a:rPr>
              <a:t> interventions</a:t>
            </a:r>
            <a:endParaRPr lang="en-GB" sz="2400" dirty="0" smtClean="0">
              <a:solidFill>
                <a:srgbClr val="FF0000"/>
              </a:solidFill>
            </a:endParaRPr>
          </a:p>
          <a:p>
            <a:pPr>
              <a:lnSpc>
                <a:spcPct val="80000"/>
              </a:lnSpc>
            </a:pPr>
            <a:r>
              <a:rPr lang="en-GB" sz="2400" dirty="0" smtClean="0"/>
              <a:t>Highly connected nodes become infected first and epidemic dying out fast  and often contained in first two tiers</a:t>
            </a:r>
          </a:p>
          <a:p>
            <a:pPr>
              <a:lnSpc>
                <a:spcPct val="80000"/>
              </a:lnSpc>
            </a:pPr>
            <a:r>
              <a:rPr lang="en-GB" sz="2400" dirty="0" err="1" smtClean="0"/>
              <a:t>Innoculate</a:t>
            </a:r>
            <a:r>
              <a:rPr lang="en-GB" sz="2400" dirty="0" smtClean="0"/>
              <a:t> a few rather than whole population; Strengthen hub; Reduce variance of node strength in dominant eigenvalue formula</a:t>
            </a:r>
          </a:p>
          <a:p>
            <a:pPr>
              <a:lnSpc>
                <a:spcPct val="80000"/>
              </a:lnSpc>
              <a:buFontTx/>
              <a:buNone/>
            </a:pPr>
            <a:endParaRPr lang="en-US" sz="2000" dirty="0" smtClean="0"/>
          </a:p>
        </p:txBody>
      </p:sp>
      <p:sp>
        <p:nvSpPr>
          <p:cNvPr id="52227" name="Rectangle 2"/>
          <p:cNvSpPr txBox="1">
            <a:spLocks noChangeArrowheads="1"/>
          </p:cNvSpPr>
          <p:nvPr/>
        </p:nvSpPr>
        <p:spPr bwMode="auto">
          <a:xfrm>
            <a:off x="457200" y="274638"/>
            <a:ext cx="82296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800" dirty="0">
                <a:solidFill>
                  <a:srgbClr val="990099"/>
                </a:solidFill>
              </a:rPr>
              <a:t>Conclusion :Systems are unstable and </a:t>
            </a:r>
            <a:r>
              <a:rPr lang="en-US" sz="2800" dirty="0" smtClean="0">
                <a:solidFill>
                  <a:srgbClr val="990099"/>
                </a:solidFill>
              </a:rPr>
              <a:t>operationalizing of Eigen-vector </a:t>
            </a:r>
            <a:r>
              <a:rPr lang="en-US" sz="2800" dirty="0" err="1" smtClean="0">
                <a:solidFill>
                  <a:srgbClr val="990099"/>
                </a:solidFill>
              </a:rPr>
              <a:t>Pigou</a:t>
            </a:r>
            <a:r>
              <a:rPr lang="en-US" sz="2800" dirty="0" smtClean="0">
                <a:solidFill>
                  <a:srgbClr val="990099"/>
                </a:solidFill>
              </a:rPr>
              <a:t> Tax </a:t>
            </a:r>
            <a:r>
              <a:rPr lang="en-US" sz="2800" dirty="0">
                <a:solidFill>
                  <a:srgbClr val="990099"/>
                </a:solidFill>
              </a:rPr>
              <a:t>aim to mitigate instability</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3"/>
          <p:cNvSpPr txBox="1">
            <a:spLocks noChangeArrowheads="1"/>
          </p:cNvSpPr>
          <p:nvPr/>
        </p:nvSpPr>
        <p:spPr bwMode="auto">
          <a:xfrm>
            <a:off x="457200" y="838200"/>
            <a:ext cx="8229600" cy="5562600"/>
          </a:xfrm>
          <a:prstGeom prst="rect">
            <a:avLst/>
          </a:prstGeom>
          <a:noFill/>
          <a:ln>
            <a:noFill/>
          </a:ln>
          <a:extLst/>
        </p:spPr>
        <p:txBody>
          <a:bodyPr/>
          <a:lstStyle>
            <a:lvl1pPr marL="342900" indent="-3429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0" indent="0">
              <a:lnSpc>
                <a:spcPct val="80000"/>
              </a:lnSpc>
              <a:spcBef>
                <a:spcPct val="20000"/>
              </a:spcBef>
              <a:defRPr/>
            </a:pPr>
            <a:endParaRPr lang="it-IT" sz="2200" dirty="0" smtClean="0"/>
          </a:p>
          <a:p>
            <a:pPr>
              <a:lnSpc>
                <a:spcPct val="80000"/>
              </a:lnSpc>
              <a:spcBef>
                <a:spcPct val="20000"/>
              </a:spcBef>
              <a:buFontTx/>
              <a:buChar char="•"/>
              <a:defRPr/>
            </a:pPr>
            <a:endParaRPr lang="en-US" sz="2800" dirty="0" smtClean="0"/>
          </a:p>
          <a:p>
            <a:pPr>
              <a:lnSpc>
                <a:spcPct val="80000"/>
              </a:lnSpc>
              <a:spcBef>
                <a:spcPct val="20000"/>
              </a:spcBef>
              <a:buFontTx/>
              <a:buChar char="•"/>
              <a:defRPr/>
            </a:pPr>
            <a:r>
              <a:rPr lang="en-GB" sz="2800" dirty="0">
                <a:solidFill>
                  <a:srgbClr val="FF0000"/>
                </a:solidFill>
              </a:rPr>
              <a:t>Changes in eigenvector centrality of FIs can give early warning of instability causing banks</a:t>
            </a:r>
          </a:p>
          <a:p>
            <a:pPr>
              <a:lnSpc>
                <a:spcPct val="80000"/>
              </a:lnSpc>
              <a:spcBef>
                <a:spcPct val="20000"/>
              </a:spcBef>
              <a:buFontTx/>
              <a:buChar char="•"/>
              <a:defRPr/>
            </a:pPr>
            <a:r>
              <a:rPr lang="en-US" sz="2800" i="1" dirty="0" smtClean="0"/>
              <a:t>These banks will, like Northern Rock, be winning bank of the year awards ; however potentially destabilizing from macro-prudential perspective </a:t>
            </a:r>
          </a:p>
          <a:p>
            <a:pPr marL="0" indent="0">
              <a:lnSpc>
                <a:spcPct val="80000"/>
              </a:lnSpc>
              <a:spcBef>
                <a:spcPct val="20000"/>
              </a:spcBef>
              <a:defRPr/>
            </a:pPr>
            <a:r>
              <a:rPr lang="en-US" sz="2800" i="1" dirty="0" smtClean="0"/>
              <a:t>  </a:t>
            </a:r>
          </a:p>
          <a:p>
            <a:pPr>
              <a:lnSpc>
                <a:spcPct val="80000"/>
              </a:lnSpc>
              <a:spcBef>
                <a:spcPct val="20000"/>
              </a:spcBef>
              <a:buFontTx/>
              <a:buChar char="•"/>
              <a:defRPr/>
            </a:pPr>
            <a:r>
              <a:rPr lang="en-US" sz="2800" dirty="0" smtClean="0"/>
              <a:t>Capital for CCPs to secure system stability can use same calculations </a:t>
            </a:r>
          </a:p>
          <a:p>
            <a:pPr>
              <a:lnSpc>
                <a:spcPct val="80000"/>
              </a:lnSpc>
              <a:spcBef>
                <a:spcPct val="20000"/>
              </a:spcBef>
              <a:buFontTx/>
              <a:buChar char="•"/>
              <a:defRPr/>
            </a:pPr>
            <a:r>
              <a:rPr lang="en-US" sz="2800" dirty="0" smtClean="0"/>
              <a:t>Insights and how to quantify systemic risk from multiple clearing platforms for derivatives products (point made by </a:t>
            </a:r>
            <a:r>
              <a:rPr lang="en-US" sz="2800" dirty="0" err="1" smtClean="0"/>
              <a:t>Manmohan</a:t>
            </a:r>
            <a:r>
              <a:rPr lang="en-US" sz="2800" dirty="0" smtClean="0"/>
              <a:t> Singh, IMF)</a:t>
            </a:r>
            <a:endParaRPr lang="en-US" sz="2800" dirty="0"/>
          </a:p>
          <a:p>
            <a:pPr>
              <a:lnSpc>
                <a:spcPct val="80000"/>
              </a:lnSpc>
              <a:spcBef>
                <a:spcPct val="20000"/>
              </a:spcBef>
              <a:buFontTx/>
              <a:buChar char="•"/>
              <a:defRPr/>
            </a:pPr>
            <a:endParaRPr lang="en-US" sz="2800" dirty="0" smtClean="0"/>
          </a:p>
          <a:p>
            <a:pPr>
              <a:lnSpc>
                <a:spcPct val="80000"/>
              </a:lnSpc>
              <a:spcBef>
                <a:spcPct val="20000"/>
              </a:spcBef>
              <a:buFontTx/>
              <a:buChar char="•"/>
              <a:defRPr/>
            </a:pPr>
            <a:endParaRPr lang="en-US" sz="2200" dirty="0" smtClean="0"/>
          </a:p>
        </p:txBody>
      </p:sp>
      <p:sp>
        <p:nvSpPr>
          <p:cNvPr id="53251" name="Rectangle 2"/>
          <p:cNvSpPr txBox="1">
            <a:spLocks noChangeArrowheads="1"/>
          </p:cNvSpPr>
          <p:nvPr/>
        </p:nvSpPr>
        <p:spPr bwMode="auto">
          <a:xfrm>
            <a:off x="457200" y="15240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800" dirty="0" smtClean="0">
                <a:solidFill>
                  <a:srgbClr val="990099"/>
                </a:solidFill>
              </a:rPr>
              <a:t>Concluding </a:t>
            </a:r>
            <a:r>
              <a:rPr lang="en-US" sz="2800" dirty="0">
                <a:solidFill>
                  <a:srgbClr val="990099"/>
                </a:solidFill>
              </a:rPr>
              <a:t>Remarks </a:t>
            </a:r>
            <a:r>
              <a:rPr lang="en-US" sz="2800" dirty="0" smtClean="0">
                <a:solidFill>
                  <a:srgbClr val="990099"/>
                </a:solidFill>
              </a:rPr>
              <a:t> - </a:t>
            </a:r>
            <a:r>
              <a:rPr lang="en-US" sz="2800" dirty="0" err="1" smtClean="0">
                <a:solidFill>
                  <a:srgbClr val="990099"/>
                </a:solidFill>
              </a:rPr>
              <a:t>contd</a:t>
            </a:r>
            <a:endParaRPr lang="en-US" sz="2800" dirty="0">
              <a:solidFill>
                <a:srgbClr val="990099"/>
              </a:solidFill>
            </a:endParaRPr>
          </a:p>
        </p:txBody>
      </p:sp>
    </p:spTree>
  </p:cSld>
  <p:clrMapOvr>
    <a:masterClrMapping/>
  </p:clrMapOvr>
  <p:transition advTm="1000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579438"/>
            <a:ext cx="8229600" cy="868362"/>
          </a:xfrm>
        </p:spPr>
        <p:txBody>
          <a:bodyPr/>
          <a:lstStyle/>
          <a:p>
            <a:pPr eaLnBrk="1" hangingPunct="1"/>
            <a:r>
              <a:rPr lang="en-US" sz="3200" dirty="0" smtClean="0">
                <a:solidFill>
                  <a:srgbClr val="990099"/>
                </a:solidFill>
              </a:rPr>
              <a:t>(</a:t>
            </a:r>
            <a:r>
              <a:rPr lang="en-US" sz="3200" dirty="0" err="1" smtClean="0">
                <a:solidFill>
                  <a:srgbClr val="990099"/>
                </a:solidFill>
              </a:rPr>
              <a:t>i</a:t>
            </a:r>
            <a:r>
              <a:rPr lang="en-US" sz="3200" dirty="0" smtClean="0">
                <a:solidFill>
                  <a:srgbClr val="990099"/>
                </a:solidFill>
              </a:rPr>
              <a:t>)Paradox of Volatility or Paradox of Stability</a:t>
            </a:r>
          </a:p>
        </p:txBody>
      </p:sp>
      <p:pic>
        <p:nvPicPr>
          <p:cNvPr id="22531" name="Picture 5" descr="University of Essex"/>
          <p:cNvPicPr>
            <a:picLocks noChangeAspect="1" noChangeArrowheads="1"/>
          </p:cNvPicPr>
          <p:nvPr/>
        </p:nvPicPr>
        <p:blipFill>
          <a:blip r:embed="rId3" r:link="rId4" cstate="print"/>
          <a:srcRect/>
          <a:stretch>
            <a:fillRect/>
          </a:stretch>
        </p:blipFill>
        <p:spPr bwMode="auto">
          <a:xfrm>
            <a:off x="0" y="0"/>
            <a:ext cx="1905000" cy="762000"/>
          </a:xfrm>
          <a:prstGeom prst="rect">
            <a:avLst/>
          </a:prstGeom>
          <a:noFill/>
          <a:ln w="9525">
            <a:noFill/>
            <a:miter lim="800000"/>
            <a:headEnd/>
            <a:tailEnd/>
          </a:ln>
        </p:spPr>
      </p:pic>
      <p:sp>
        <p:nvSpPr>
          <p:cNvPr id="22532" name="Rectangle 3"/>
          <p:cNvSpPr txBox="1">
            <a:spLocks noChangeArrowheads="1"/>
          </p:cNvSpPr>
          <p:nvPr/>
        </p:nvSpPr>
        <p:spPr bwMode="auto">
          <a:xfrm>
            <a:off x="457200" y="1628775"/>
            <a:ext cx="8229600" cy="4391025"/>
          </a:xfrm>
          <a:prstGeom prst="rect">
            <a:avLst/>
          </a:prstGeom>
          <a:noFill/>
          <a:ln w="9525">
            <a:noFill/>
            <a:miter lim="800000"/>
            <a:headEnd/>
            <a:tailEnd/>
          </a:ln>
        </p:spPr>
        <p:txBody>
          <a:bodyPr/>
          <a:lstStyle/>
          <a:p>
            <a:pPr marL="342900" indent="-342900">
              <a:lnSpc>
                <a:spcPct val="80000"/>
              </a:lnSpc>
              <a:spcBef>
                <a:spcPct val="20000"/>
              </a:spcBef>
              <a:buFontTx/>
              <a:buChar char="•"/>
            </a:pPr>
            <a:endParaRPr lang="en-US" b="1" i="1" dirty="0"/>
          </a:p>
        </p:txBody>
      </p:sp>
      <p:sp>
        <p:nvSpPr>
          <p:cNvPr id="5" name="Rectangle 4"/>
          <p:cNvSpPr/>
          <p:nvPr/>
        </p:nvSpPr>
        <p:spPr>
          <a:xfrm>
            <a:off x="457200" y="1524000"/>
            <a:ext cx="8229600" cy="3970318"/>
          </a:xfrm>
          <a:prstGeom prst="rect">
            <a:avLst/>
          </a:prstGeom>
        </p:spPr>
        <p:txBody>
          <a:bodyPr wrap="square">
            <a:spAutoFit/>
          </a:bodyPr>
          <a:lstStyle/>
          <a:p>
            <a:r>
              <a:rPr lang="en-US" dirty="0" smtClean="0"/>
              <a:t>Major drawback of market price based systemic risk measures is that they can suffer from the paradox of financial stability (</a:t>
            </a:r>
            <a:r>
              <a:rPr lang="en-US" dirty="0" err="1" smtClean="0"/>
              <a:t>Borio</a:t>
            </a:r>
            <a:r>
              <a:rPr lang="en-US" dirty="0" smtClean="0"/>
              <a:t> and </a:t>
            </a:r>
            <a:r>
              <a:rPr lang="en-US" dirty="0" err="1" smtClean="0"/>
              <a:t>Drehman</a:t>
            </a:r>
            <a:r>
              <a:rPr lang="en-US" dirty="0" smtClean="0"/>
              <a:t> (2009)) or the paradox of volatility, issues first addressed by Hyman </a:t>
            </a:r>
            <a:r>
              <a:rPr lang="en-US" dirty="0" err="1" smtClean="0"/>
              <a:t>Minsky</a:t>
            </a:r>
            <a:r>
              <a:rPr lang="en-US" dirty="0" smtClean="0"/>
              <a:t> (1982). </a:t>
            </a:r>
          </a:p>
          <a:p>
            <a:endParaRPr lang="en-US" dirty="0" smtClean="0"/>
          </a:p>
          <a:p>
            <a:r>
              <a:rPr lang="en-US" dirty="0" smtClean="0"/>
              <a:t>Market based statistical proxies for systemic financial fragility are at their lowest just before the point of great financial collapse and hence while there may be some information in the cross-sectional data of FI’s contributions to systemic risk, the aggregated systemic risk statistics are at best contemporaneous with the crisis in markets. </a:t>
            </a:r>
          </a:p>
          <a:p>
            <a:endParaRPr lang="en-US" dirty="0" smtClean="0"/>
          </a:p>
          <a:p>
            <a:r>
              <a:rPr lang="en-US" dirty="0" smtClean="0"/>
              <a:t>As credit growth boosts asset prices, CDS spreads and VIX indices which are inversely related to asset prices are at their lowest precisely before the crash when asset prices peak. </a:t>
            </a:r>
            <a:endParaRPr lang="en-GB" dirty="0" smtClean="0"/>
          </a:p>
          <a:p>
            <a:pPr>
              <a:buNone/>
            </a:pPr>
            <a:r>
              <a:rPr lang="en-US" baseline="30000" dirty="0" smtClean="0"/>
              <a:t> </a:t>
            </a:r>
            <a:endParaRPr lang="en-GB" dirty="0" smtClean="0"/>
          </a:p>
        </p:txBody>
      </p:sp>
    </p:spTree>
  </p:cSld>
  <p:clrMapOvr>
    <a:masterClrMapping/>
  </p:clrMapOvr>
  <p:transition advTm="10000"/>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ttangolo 1"/>
          <p:cNvSpPr>
            <a:spLocks noChangeArrowheads="1"/>
          </p:cNvSpPr>
          <p:nvPr/>
        </p:nvSpPr>
        <p:spPr bwMode="auto">
          <a:xfrm>
            <a:off x="934065" y="228600"/>
            <a:ext cx="7467600" cy="6001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2000" i="1" dirty="0" smtClean="0"/>
              <a:t>References:</a:t>
            </a:r>
          </a:p>
          <a:p>
            <a:r>
              <a:rPr lang="en-US" sz="2000" b="1" dirty="0" smtClean="0"/>
              <a:t>2012 (Forthcoming)IMF </a:t>
            </a:r>
            <a:r>
              <a:rPr lang="en-US" sz="2000" b="1" dirty="0"/>
              <a:t>Working </a:t>
            </a:r>
            <a:r>
              <a:rPr lang="en-US" sz="2000" b="1" dirty="0" smtClean="0"/>
              <a:t>Paper, </a:t>
            </a:r>
            <a:r>
              <a:rPr lang="en-US" sz="2000" dirty="0" smtClean="0"/>
              <a:t>Monetary </a:t>
            </a:r>
            <a:r>
              <a:rPr lang="en-US" sz="2000" dirty="0"/>
              <a:t>and Capital Markets Department </a:t>
            </a:r>
            <a:endParaRPr lang="en-GB" sz="2000" dirty="0"/>
          </a:p>
          <a:p>
            <a:r>
              <a:rPr lang="en-US" sz="2000" b="1" i="1" dirty="0"/>
              <a:t>Systemic Risk From Global Financial Derivatives: A Network Analysis of Contagion and Its Mitigation With Super-Spreader Tax </a:t>
            </a:r>
            <a:r>
              <a:rPr lang="en-US" sz="2000" b="1" i="1" dirty="0" smtClean="0"/>
              <a:t>, </a:t>
            </a:r>
            <a:r>
              <a:rPr lang="en-GB" sz="2000" i="1" dirty="0" smtClean="0"/>
              <a:t>Sheri </a:t>
            </a:r>
            <a:r>
              <a:rPr lang="en-GB" sz="2000" i="1" dirty="0" err="1" smtClean="0"/>
              <a:t>Markose</a:t>
            </a:r>
            <a:endParaRPr lang="en-GB" sz="2000" i="1" dirty="0" smtClean="0"/>
          </a:p>
          <a:p>
            <a:endParaRPr lang="en-GB" sz="2000" b="1" dirty="0" smtClean="0"/>
          </a:p>
          <a:p>
            <a:r>
              <a:rPr lang="en-GB" sz="2000" b="1" dirty="0" smtClean="0"/>
              <a:t>Multi-Agent </a:t>
            </a:r>
            <a:r>
              <a:rPr lang="en-GB" sz="2000" b="1" dirty="0"/>
              <a:t>Financial Network (MAFN) Model of US Collateralized Debt Obligations (CDO): Regulatory Capital Arbitrage, Negative CDS Carry Trade and Systemic Risk Analysis</a:t>
            </a:r>
            <a:br>
              <a:rPr lang="en-GB" sz="2000" b="1" dirty="0"/>
            </a:br>
            <a:r>
              <a:rPr lang="en-GB" sz="2000" b="1" dirty="0"/>
              <a:t>Sheri M. </a:t>
            </a:r>
            <a:r>
              <a:rPr lang="en-GB" sz="2000" b="1" dirty="0" err="1"/>
              <a:t>Markose</a:t>
            </a:r>
            <a:r>
              <a:rPr lang="en-GB" sz="2000" b="1" dirty="0"/>
              <a:t>, </a:t>
            </a:r>
            <a:r>
              <a:rPr lang="en-GB" sz="2000" b="1" dirty="0" err="1"/>
              <a:t>Bewaji</a:t>
            </a:r>
            <a:r>
              <a:rPr lang="en-GB" sz="2000" b="1" dirty="0"/>
              <a:t> </a:t>
            </a:r>
            <a:r>
              <a:rPr lang="en-GB" sz="2000" b="1" dirty="0" err="1" smtClean="0"/>
              <a:t>Oluwasegun</a:t>
            </a:r>
            <a:r>
              <a:rPr lang="en-GB" sz="2000" b="1" dirty="0" smtClean="0"/>
              <a:t> </a:t>
            </a:r>
            <a:r>
              <a:rPr lang="en-GB" sz="2000" b="1" dirty="0"/>
              <a:t>and Simone </a:t>
            </a:r>
            <a:r>
              <a:rPr lang="en-GB" sz="2000" b="1" dirty="0" err="1" smtClean="0"/>
              <a:t>Giansante</a:t>
            </a:r>
            <a:r>
              <a:rPr lang="en-GB" sz="2000" b="1" dirty="0" smtClean="0"/>
              <a:t>, </a:t>
            </a:r>
            <a:r>
              <a:rPr lang="en-GB" sz="2000" dirty="0" smtClean="0"/>
              <a:t>Forthcoming </a:t>
            </a:r>
            <a:r>
              <a:rPr lang="en-GB" sz="2000" dirty="0"/>
              <a:t>as a Chapter in </a:t>
            </a:r>
            <a:r>
              <a:rPr lang="en-GB" sz="2000" i="1" u="sng" dirty="0"/>
              <a:t>Simulation in Computational Finance and Economics: Tools and Emerging Applications  </a:t>
            </a:r>
            <a:r>
              <a:rPr lang="en-GB" sz="2000" b="1" i="1" dirty="0"/>
              <a:t> Editor(s):  </a:t>
            </a:r>
            <a:r>
              <a:rPr lang="en-GB" sz="2000" i="1" dirty="0" err="1"/>
              <a:t>Alexandrova-Kabadjova</a:t>
            </a:r>
            <a:r>
              <a:rPr lang="en-GB" sz="2000" i="1" dirty="0"/>
              <a:t> B., S. Martinez-Jaramillo, A. L. Garcia-</a:t>
            </a:r>
            <a:r>
              <a:rPr lang="en-GB" sz="2000" i="1" dirty="0" err="1"/>
              <a:t>Almanza</a:t>
            </a:r>
            <a:r>
              <a:rPr lang="en-GB" sz="2000" i="1" dirty="0"/>
              <a:t>, E. Tsang, </a:t>
            </a:r>
            <a:r>
              <a:rPr lang="en-US" sz="2000" dirty="0"/>
              <a:t>IGI Global, August 2012.</a:t>
            </a:r>
            <a:endParaRPr lang="en-GB" sz="2000" dirty="0"/>
          </a:p>
          <a:p>
            <a:r>
              <a:rPr lang="en-GB" sz="2000" dirty="0" smtClean="0">
                <a:hlinkClick r:id="rId3"/>
              </a:rPr>
              <a:t>http</a:t>
            </a:r>
            <a:r>
              <a:rPr lang="en-GB" sz="2000" dirty="0">
                <a:hlinkClick r:id="rId3"/>
              </a:rPr>
              <a:t>://www.acefinmod.com/CDS1.html</a:t>
            </a:r>
            <a:endParaRPr lang="en-GB" sz="2000" dirty="0"/>
          </a:p>
          <a:p>
            <a:endParaRPr lang="it-IT" sz="2400" dirty="0">
              <a:solidFill>
                <a:srgbClr val="990099"/>
              </a:solidFill>
            </a:endParaRPr>
          </a:p>
        </p:txBody>
      </p:sp>
    </p:spTree>
  </p:cSld>
  <p:clrMapOvr>
    <a:masterClrMapping/>
  </p:clrMapOvr>
  <p:transition advTm="10000"/>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5305"/>
            <a:ext cx="9525000" cy="7602081"/>
          </a:xfrm>
          <a:prstGeom prst="rect">
            <a:avLst/>
          </a:prstGeom>
        </p:spPr>
        <p:txBody>
          <a:bodyPr wrap="square">
            <a:spAutoFit/>
          </a:bodyPr>
          <a:lstStyle/>
          <a:p>
            <a:r>
              <a:rPr lang="en-GB" b="1" dirty="0" smtClean="0"/>
              <a:t>More Readings</a:t>
            </a:r>
            <a:endParaRPr lang="en-GB" dirty="0"/>
          </a:p>
          <a:p>
            <a:r>
              <a:rPr lang="en-GB" dirty="0" err="1"/>
              <a:t>Borio</a:t>
            </a:r>
            <a:r>
              <a:rPr lang="en-GB" dirty="0"/>
              <a:t>, C and M. </a:t>
            </a:r>
            <a:r>
              <a:rPr lang="en-GB" dirty="0" err="1"/>
              <a:t>Drehmann</a:t>
            </a:r>
            <a:r>
              <a:rPr lang="en-GB" dirty="0"/>
              <a:t> (2009a), “Towards an operational framework for financial stability: 'fuzzy' measurement and its consequences”, in </a:t>
            </a:r>
            <a:r>
              <a:rPr lang="en-GB" dirty="0" err="1"/>
              <a:t>Banco</a:t>
            </a:r>
            <a:r>
              <a:rPr lang="en-GB" dirty="0"/>
              <a:t> Central de Chile (</a:t>
            </a:r>
            <a:r>
              <a:rPr lang="en-GB" dirty="0" err="1"/>
              <a:t>ed</a:t>
            </a:r>
            <a:r>
              <a:rPr lang="en-GB" dirty="0"/>
              <a:t>), </a:t>
            </a:r>
            <a:r>
              <a:rPr lang="en-GB" i="1" dirty="0"/>
              <a:t>Financial stability, monetary policy and central banking; </a:t>
            </a:r>
            <a:r>
              <a:rPr lang="en-GB" dirty="0"/>
              <a:t>also available as </a:t>
            </a:r>
            <a:r>
              <a:rPr lang="en-GB" i="1" dirty="0"/>
              <a:t>BIS Working Papers, </a:t>
            </a:r>
            <a:r>
              <a:rPr lang="en-GB" dirty="0"/>
              <a:t>no 284.</a:t>
            </a:r>
            <a:br>
              <a:rPr lang="en-GB" dirty="0"/>
            </a:br>
            <a:r>
              <a:rPr lang="en-GB" dirty="0" smtClean="0"/>
              <a:t>Craig</a:t>
            </a:r>
            <a:r>
              <a:rPr lang="en-GB" dirty="0"/>
              <a:t>, B and von Peter, G. (2010) “Interbank  </a:t>
            </a:r>
            <a:r>
              <a:rPr lang="en-GB" dirty="0" err="1"/>
              <a:t>Tiering</a:t>
            </a:r>
            <a:r>
              <a:rPr lang="en-GB" dirty="0"/>
              <a:t> and Money </a:t>
            </a:r>
            <a:r>
              <a:rPr lang="en-GB" dirty="0" err="1"/>
              <a:t>Center</a:t>
            </a:r>
            <a:r>
              <a:rPr lang="en-GB" dirty="0"/>
              <a:t>  banks”, BIS Working Paper No. 322.</a:t>
            </a:r>
            <a:br>
              <a:rPr lang="en-GB" dirty="0"/>
            </a:br>
            <a:r>
              <a:rPr lang="en-GB" dirty="0"/>
              <a:t/>
            </a:r>
            <a:br>
              <a:rPr lang="en-GB" dirty="0"/>
            </a:br>
            <a:r>
              <a:rPr lang="en-GB" dirty="0"/>
              <a:t>Fricke, D. And T. Lux (2012) “Identifying a Core-Periphery Structure in the Italian Interbank </a:t>
            </a:r>
            <a:r>
              <a:rPr lang="en-GB" dirty="0" err="1"/>
              <a:t>Market”,Kiel</a:t>
            </a:r>
            <a:r>
              <a:rPr lang="en-GB" dirty="0"/>
              <a:t> Institute for the World Economy, Mimeo. </a:t>
            </a:r>
            <a:br>
              <a:rPr lang="en-GB" dirty="0"/>
            </a:br>
            <a:r>
              <a:rPr lang="en-GB" dirty="0"/>
              <a:t/>
            </a:r>
            <a:br>
              <a:rPr lang="en-GB" dirty="0"/>
            </a:br>
            <a:r>
              <a:rPr lang="en-GB" u="sng" dirty="0"/>
              <a:t>Haldane Andrew G (April 2009), “Rethinking the financial network”, Speech delivered at the Financial Student Association, Amsterdam.</a:t>
            </a:r>
            <a:endParaRPr lang="en-GB" dirty="0"/>
          </a:p>
          <a:p>
            <a:endParaRPr lang="en-GB" dirty="0" smtClean="0"/>
          </a:p>
          <a:p>
            <a:r>
              <a:rPr lang="en-GB" dirty="0" err="1"/>
              <a:t>Minski</a:t>
            </a:r>
            <a:r>
              <a:rPr lang="en-GB" dirty="0"/>
              <a:t>, H. ( 1982) "The Financial-Instability hypothesis: Capitalist processes and the </a:t>
            </a:r>
            <a:r>
              <a:rPr lang="en-GB" dirty="0" err="1"/>
              <a:t>behavior</a:t>
            </a:r>
            <a:r>
              <a:rPr lang="en-GB" dirty="0"/>
              <a:t> of the economy", 1982, in </a:t>
            </a:r>
            <a:r>
              <a:rPr lang="en-GB" dirty="0" err="1"/>
              <a:t>Kindleberger</a:t>
            </a:r>
            <a:r>
              <a:rPr lang="en-GB" dirty="0"/>
              <a:t> and </a:t>
            </a:r>
            <a:r>
              <a:rPr lang="en-GB" dirty="0" err="1"/>
              <a:t>Laffargue</a:t>
            </a:r>
            <a:r>
              <a:rPr lang="en-GB" dirty="0"/>
              <a:t>, editors, </a:t>
            </a:r>
            <a:r>
              <a:rPr lang="en-GB" i="1" dirty="0"/>
              <a:t>Financial Crises</a:t>
            </a:r>
            <a:r>
              <a:rPr lang="en-GB" dirty="0"/>
              <a:t>. </a:t>
            </a:r>
            <a:br>
              <a:rPr lang="en-GB" dirty="0"/>
            </a:br>
            <a:r>
              <a:rPr lang="en-GB" dirty="0">
                <a:hlinkClick r:id="rId3"/>
              </a:rPr>
              <a:t>http://www.acefinmod.com/CDS1.html</a:t>
            </a:r>
            <a:endParaRPr lang="en-GB" dirty="0"/>
          </a:p>
          <a:p>
            <a:endParaRPr lang="en-GB" dirty="0" smtClean="0"/>
          </a:p>
          <a:p>
            <a:r>
              <a:rPr lang="en-GB" dirty="0" smtClean="0"/>
              <a:t>S</a:t>
            </a:r>
            <a:r>
              <a:rPr lang="en-GB" dirty="0"/>
              <a:t>. </a:t>
            </a:r>
            <a:r>
              <a:rPr lang="en-GB" dirty="0" err="1"/>
              <a:t>Markose</a:t>
            </a:r>
            <a:r>
              <a:rPr lang="en-GB" dirty="0"/>
              <a:t> , 2012 , </a:t>
            </a:r>
            <a:r>
              <a:rPr lang="en-GB" u="sng" dirty="0">
                <a:hlinkClick r:id="rId4"/>
              </a:rPr>
              <a:t>'Too Interconnected To Fail' Financial Network of US CDS Market: Topological Fragility and Systemic Risk</a:t>
            </a:r>
            <a:r>
              <a:rPr lang="en-GB" dirty="0"/>
              <a:t>   (Online May 2012, Journal of Economic Behaviour and Organization, JEBO)</a:t>
            </a:r>
            <a:br>
              <a:rPr lang="en-GB" dirty="0"/>
            </a:br>
            <a:endParaRPr lang="en-GB" dirty="0"/>
          </a:p>
          <a:p>
            <a:r>
              <a:rPr lang="en-GB" dirty="0" err="1"/>
              <a:t>Markose</a:t>
            </a:r>
            <a:r>
              <a:rPr lang="en-GB" dirty="0"/>
              <a:t>, S.  (2012) “Systemic Risk From Global Financial Derivatives: A Network Analysis of Contagion and Its Mitigation With Super-Spreader Tax”  IMF Working Paper (Under review) </a:t>
            </a:r>
            <a:br>
              <a:rPr lang="en-GB" dirty="0"/>
            </a:br>
            <a:r>
              <a:rPr lang="en-GB" dirty="0"/>
              <a:t/>
            </a:r>
            <a:br>
              <a:rPr lang="en-GB" dirty="0"/>
            </a:br>
            <a:endParaRPr lang="en-GB" dirty="0"/>
          </a:p>
        </p:txBody>
      </p:sp>
    </p:spTree>
    <p:extLst>
      <p:ext uri="{BB962C8B-B14F-4D97-AF65-F5344CB8AC3E}">
        <p14:creationId xmlns:p14="http://schemas.microsoft.com/office/powerpoint/2010/main" val="1664307821"/>
      </p:ext>
    </p:extLst>
  </p:cSld>
  <p:clrMapOvr>
    <a:masterClrMapping/>
  </p:clrMapOvr>
  <p:transition advTm="10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smtClean="0"/>
              <a:t>Examples of Statistical Measures of Systemic Risk</a:t>
            </a:r>
            <a:endParaRPr lang="en-GB" sz="2800" dirty="0"/>
          </a:p>
        </p:txBody>
      </p:sp>
      <p:sp>
        <p:nvSpPr>
          <p:cNvPr id="3" name="Content Placeholder 2"/>
          <p:cNvSpPr>
            <a:spLocks noGrp="1"/>
          </p:cNvSpPr>
          <p:nvPr>
            <p:ph idx="1"/>
          </p:nvPr>
        </p:nvSpPr>
        <p:spPr/>
        <p:txBody>
          <a:bodyPr/>
          <a:lstStyle/>
          <a:p>
            <a:r>
              <a:rPr lang="en-US" sz="2400" dirty="0" smtClean="0"/>
              <a:t>To analyze so called interconnectedness risk between FIs, matrix of bilateral correlations or non-linear copula based co-movements purported to represent extreme market conditions is constructed from market price data.</a:t>
            </a:r>
          </a:p>
          <a:p>
            <a:r>
              <a:rPr lang="en-US" sz="2400" dirty="0" smtClean="0"/>
              <a:t> Market-based systemic risk measures that have been proposed: Conditional </a:t>
            </a:r>
            <a:r>
              <a:rPr lang="en-US" sz="2400" dirty="0" err="1" smtClean="0"/>
              <a:t>VaR</a:t>
            </a:r>
            <a:r>
              <a:rPr lang="en-US" sz="2400" dirty="0" smtClean="0"/>
              <a:t> (</a:t>
            </a:r>
            <a:r>
              <a:rPr lang="en-US" sz="2400" dirty="0" err="1" smtClean="0"/>
              <a:t>CoVaR</a:t>
            </a:r>
            <a:r>
              <a:rPr lang="en-US" sz="2400" dirty="0" smtClean="0"/>
              <a:t>)  Adrian and </a:t>
            </a:r>
            <a:r>
              <a:rPr lang="en-US" sz="2400" dirty="0" err="1" smtClean="0"/>
              <a:t>Brunnermeier</a:t>
            </a:r>
            <a:r>
              <a:rPr lang="en-US" sz="2400" dirty="0" smtClean="0"/>
              <a:t> (2009); System Expected Shortfall (SES) </a:t>
            </a:r>
            <a:r>
              <a:rPr lang="en-US" sz="2400" dirty="0" err="1" smtClean="0"/>
              <a:t>Acharya</a:t>
            </a:r>
            <a:r>
              <a:rPr lang="en-US" sz="2400" dirty="0" smtClean="0"/>
              <a:t> et al. (2010); Co-risk by </a:t>
            </a:r>
            <a:r>
              <a:rPr lang="en-US" sz="2400" dirty="0" err="1" smtClean="0"/>
              <a:t>Chau-Lan</a:t>
            </a:r>
            <a:r>
              <a:rPr lang="en-US" sz="2400" dirty="0" smtClean="0"/>
              <a:t> (2010); DIP (Distress Insurance Premium) by Huang et al. (2010); POD (Probability that at least one bank becomes distressed) by </a:t>
            </a:r>
            <a:r>
              <a:rPr lang="en-US" sz="2400" dirty="0" err="1" smtClean="0"/>
              <a:t>Segoviano</a:t>
            </a:r>
            <a:r>
              <a:rPr lang="en-US" sz="2400" dirty="0" smtClean="0"/>
              <a:t> and </a:t>
            </a:r>
            <a:r>
              <a:rPr lang="en-US" sz="2400" dirty="0" err="1" smtClean="0"/>
              <a:t>Goodhart</a:t>
            </a:r>
            <a:r>
              <a:rPr lang="en-US" sz="2400" dirty="0" smtClean="0"/>
              <a:t> (2009), Shapley-Value by </a:t>
            </a:r>
            <a:r>
              <a:rPr lang="en-US" sz="2400" dirty="0" err="1" smtClean="0"/>
              <a:t>Tarashev</a:t>
            </a:r>
            <a:r>
              <a:rPr lang="en-US" sz="2400" dirty="0" smtClean="0"/>
              <a:t> et. al. (2010) and Macro-prudential capital by Gauthier et. al (2009). </a:t>
            </a:r>
            <a:endParaRPr lang="en-GB" sz="2400"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r>
              <a:rPr lang="en-US" sz="2000" dirty="0" smtClean="0"/>
              <a:t>To reverse the </a:t>
            </a:r>
            <a:r>
              <a:rPr lang="en-US" sz="2000" dirty="0" err="1" smtClean="0"/>
              <a:t>procyclical</a:t>
            </a:r>
            <a:r>
              <a:rPr lang="en-US" sz="2000" dirty="0" smtClean="0"/>
              <a:t> consequence of contemporaneous market prices in a market price based systemic risk measure, Adrian and </a:t>
            </a:r>
            <a:r>
              <a:rPr lang="en-US" sz="2000" dirty="0" err="1" smtClean="0"/>
              <a:t>Brunnermeir</a:t>
            </a:r>
            <a:r>
              <a:rPr lang="en-US" sz="2000" dirty="0" smtClean="0"/>
              <a:t> (2009) in the forward Co-VAR include panel data on lagged FI specific characteristics such as size, leverage, maturity mismatch etc. This supplemented </a:t>
            </a:r>
            <a:r>
              <a:rPr lang="en-US" sz="2000" dirty="0" err="1" smtClean="0"/>
              <a:t>quantile</a:t>
            </a:r>
            <a:r>
              <a:rPr lang="en-US" sz="2000" dirty="0" smtClean="0"/>
              <a:t> regressions for forward Co-</a:t>
            </a:r>
            <a:r>
              <a:rPr lang="en-US" sz="2000" dirty="0" err="1" smtClean="0"/>
              <a:t>Var</a:t>
            </a:r>
            <a:r>
              <a:rPr lang="en-US" sz="2000" dirty="0" smtClean="0"/>
              <a:t> produced was found to be inversely related to the systemic risk measure based on market price data alone. </a:t>
            </a:r>
            <a:endParaRPr lang="en-GB" sz="2000" dirty="0" smtClean="0"/>
          </a:p>
          <a:p>
            <a:endParaRPr lang="en-GB" dirty="0"/>
          </a:p>
        </p:txBody>
      </p:sp>
    </p:spTree>
  </p:cSld>
  <p:clrMapOvr>
    <a:masterClrMapping/>
  </p:clrMapOvr>
  <p:transition advTm="10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5"/>
          <p:cNvSpPr>
            <a:spLocks noGrp="1" noChangeArrowheads="1"/>
          </p:cNvSpPr>
          <p:nvPr>
            <p:ph type="title"/>
          </p:nvPr>
        </p:nvSpPr>
        <p:spPr>
          <a:xfrm>
            <a:off x="457200" y="274638"/>
            <a:ext cx="8229600" cy="868362"/>
          </a:xfrm>
        </p:spPr>
        <p:txBody>
          <a:bodyPr/>
          <a:lstStyle/>
          <a:p>
            <a:r>
              <a:rPr lang="en-GB" sz="2400" dirty="0" smtClean="0"/>
              <a:t> Banking Stability Index (</a:t>
            </a:r>
            <a:r>
              <a:rPr lang="en-GB" sz="2400" dirty="0" err="1" smtClean="0"/>
              <a:t>Segoviano</a:t>
            </a:r>
            <a:r>
              <a:rPr lang="en-GB" sz="2400" dirty="0" smtClean="0"/>
              <a:t>, </a:t>
            </a:r>
            <a:r>
              <a:rPr lang="en-GB" sz="2400" dirty="0" err="1" smtClean="0"/>
              <a:t>Goodhart</a:t>
            </a:r>
            <a:r>
              <a:rPr lang="en-GB" sz="2400" dirty="0" smtClean="0"/>
              <a:t> 09/04) v Market VIX and V-FTSE Indexes : </a:t>
            </a:r>
            <a:r>
              <a:rPr lang="en-GB" sz="2000" i="1" dirty="0" smtClean="0">
                <a:solidFill>
                  <a:srgbClr val="FF0000"/>
                </a:solidFill>
              </a:rPr>
              <a:t>Sadly market data based indices spike contemporaneously with crisis ; devoid of requisite info for Early Warning System </a:t>
            </a:r>
            <a:r>
              <a:rPr lang="en-GB" sz="2000" i="1" dirty="0" smtClean="0">
                <a:solidFill>
                  <a:srgbClr val="800080"/>
                </a:solidFill>
              </a:rPr>
              <a:t> </a:t>
            </a:r>
            <a:endParaRPr lang="en-GB" sz="2000" dirty="0" smtClean="0"/>
          </a:p>
        </p:txBody>
      </p:sp>
      <p:pic>
        <p:nvPicPr>
          <p:cNvPr id="13315" name="Object 1"/>
          <p:cNvPicPr>
            <a:picLocks noGrp="1" noChangeArrowheads="1"/>
          </p:cNvPicPr>
          <p:nvPr>
            <p:ph idx="1"/>
          </p:nvPr>
        </p:nvPicPr>
        <p:blipFill>
          <a:blip r:embed="rId3" cstate="print">
            <a:extLst>
              <a:ext uri="{28A0092B-C50C-407E-A947-70E740481C1C}">
                <a14:useLocalDpi xmlns:a14="http://schemas.microsoft.com/office/drawing/2010/main" val="0"/>
              </a:ext>
            </a:extLst>
          </a:blip>
          <a:srcRect b="-220"/>
          <a:stretch>
            <a:fillRect/>
          </a:stretch>
        </p:blipFill>
        <p:spPr>
          <a:xfrm>
            <a:off x="457200" y="1447800"/>
            <a:ext cx="8686800" cy="5410200"/>
          </a:xfrm>
        </p:spPr>
      </p:pic>
    </p:spTree>
  </p:cSld>
  <p:clrMapOvr>
    <a:masterClrMapping/>
  </p:clrMapOvr>
  <p:transition advTm="1000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dirty="0" smtClean="0"/>
              <a:t>“Paradox of stability” : Stock Index and Volatility Index </a:t>
            </a:r>
            <a:r>
              <a:rPr lang="en-GB" sz="2400" i="1" dirty="0">
                <a:solidFill>
                  <a:srgbClr val="800080"/>
                </a:solidFill>
              </a:rPr>
              <a:t>Paradox of Volatility </a:t>
            </a:r>
            <a:r>
              <a:rPr lang="en-GB" sz="2800" i="1" dirty="0">
                <a:solidFill>
                  <a:srgbClr val="800080"/>
                </a:solidFill>
              </a:rPr>
              <a:t>(</a:t>
            </a:r>
            <a:r>
              <a:rPr lang="en-GB" sz="2800" i="1" dirty="0" err="1">
                <a:solidFill>
                  <a:srgbClr val="800080"/>
                </a:solidFill>
              </a:rPr>
              <a:t>Borio</a:t>
            </a:r>
            <a:r>
              <a:rPr lang="en-GB" sz="2800" i="1" dirty="0">
                <a:solidFill>
                  <a:srgbClr val="800080"/>
                </a:solidFill>
              </a:rPr>
              <a:t> and </a:t>
            </a:r>
            <a:r>
              <a:rPr lang="en-GB" sz="2800" i="1" dirty="0" err="1">
                <a:solidFill>
                  <a:srgbClr val="800080"/>
                </a:solidFill>
              </a:rPr>
              <a:t>Drehman</a:t>
            </a:r>
            <a:r>
              <a:rPr lang="en-GB" sz="2800" i="1" dirty="0">
                <a:solidFill>
                  <a:srgbClr val="800080"/>
                </a:solidFill>
              </a:rPr>
              <a:t>(2009); </a:t>
            </a:r>
            <a:r>
              <a:rPr lang="en-GB" sz="2800" i="1" dirty="0" err="1">
                <a:solidFill>
                  <a:srgbClr val="800080"/>
                </a:solidFill>
              </a:rPr>
              <a:t>Minsky</a:t>
            </a:r>
            <a:r>
              <a:rPr lang="en-GB" sz="2800" i="1" dirty="0">
                <a:solidFill>
                  <a:srgbClr val="800080"/>
                </a:solidFill>
              </a:rPr>
              <a:t> (1982))</a:t>
            </a:r>
            <a:endParaRPr lang="en-GB" sz="2800" dirty="0"/>
          </a:p>
        </p:txBody>
      </p:sp>
      <p:pic>
        <p:nvPicPr>
          <p:cNvPr id="4" name="Content Placeholder 3" descr="FTSEVFTSE.eps"/>
          <p:cNvPicPr>
            <a:picLocks noGrp="1"/>
          </p:cNvPicPr>
          <p:nvPr>
            <p:ph idx="1"/>
          </p:nvPr>
        </p:nvPicPr>
        <p:blipFill>
          <a:blip r:embed="rId2" cstate="print"/>
          <a:srcRect/>
          <a:stretch>
            <a:fillRect/>
          </a:stretch>
        </p:blipFill>
        <p:spPr bwMode="auto">
          <a:xfrm>
            <a:off x="228600" y="1600200"/>
            <a:ext cx="8381999" cy="5257800"/>
          </a:xfrm>
          <a:prstGeom prst="rect">
            <a:avLst/>
          </a:prstGeom>
          <a:noFill/>
          <a:ln w="9525">
            <a:noFill/>
            <a:miter lim="800000"/>
            <a:headEnd/>
            <a:tailEnd/>
          </a:ln>
        </p:spPr>
      </p:pic>
    </p:spTree>
    <p:extLst>
      <p:ext uri="{BB962C8B-B14F-4D97-AF65-F5344CB8AC3E}">
        <p14:creationId xmlns:p14="http://schemas.microsoft.com/office/powerpoint/2010/main" val="1168890164"/>
      </p:ext>
    </p:extLst>
  </p:cSld>
  <p:clrMapOvr>
    <a:masterClrMapping/>
  </p:clrMapOvr>
  <p:transition advTm="10000"/>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3.xml><?xml version="1.0" encoding="utf-8"?>
<a:theme xmlns:a="http://schemas.openxmlformats.org/drawingml/2006/main" name="3_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7261</TotalTime>
  <Words>3960</Words>
  <Application>Microsoft Office PowerPoint</Application>
  <PresentationFormat>On-screen Show (4:3)</PresentationFormat>
  <Paragraphs>857</Paragraphs>
  <Slides>61</Slides>
  <Notes>18</Notes>
  <HiddenSlides>0</HiddenSlides>
  <MMClips>0</MMClips>
  <ScaleCrop>false</ScaleCrop>
  <HeadingPairs>
    <vt:vector size="6" baseType="variant">
      <vt:variant>
        <vt:lpstr>Theme</vt:lpstr>
      </vt:variant>
      <vt:variant>
        <vt:i4>3</vt:i4>
      </vt:variant>
      <vt:variant>
        <vt:lpstr>Embedded OLE Servers</vt:lpstr>
      </vt:variant>
      <vt:variant>
        <vt:i4>2</vt:i4>
      </vt:variant>
      <vt:variant>
        <vt:lpstr>Slide Titles</vt:lpstr>
      </vt:variant>
      <vt:variant>
        <vt:i4>61</vt:i4>
      </vt:variant>
    </vt:vector>
  </HeadingPairs>
  <TitlesOfParts>
    <vt:vector size="66" baseType="lpstr">
      <vt:lpstr>Default Design</vt:lpstr>
      <vt:lpstr>1_Origin</vt:lpstr>
      <vt:lpstr>3_Origin</vt:lpstr>
      <vt:lpstr>Slide</vt:lpstr>
      <vt:lpstr>Bitmap Image</vt:lpstr>
      <vt:lpstr> </vt:lpstr>
      <vt:lpstr>Lecture 1 :Roadmap  </vt:lpstr>
      <vt:lpstr>Lecture 1:Roadmap contd  Applications to Systemic Risk from Global Derivatives , Indian Financial System </vt:lpstr>
      <vt:lpstr>Overview Lecture 2:Three major methodological issues on why policy fails:Why no dogs barked? Robust Policy Design and monitoring needs to move away from macro-econometric models to MAFNs   </vt:lpstr>
      <vt:lpstr>Methodological Challenges to Measuring Systemic Risk : Statistical v. Causal Models </vt:lpstr>
      <vt:lpstr>(i)Paradox of Volatility or Paradox of Stability</vt:lpstr>
      <vt:lpstr>Examples of Statistical Measures of Systemic Risk</vt:lpstr>
      <vt:lpstr> Banking Stability Index (Segoviano, Goodhart 09/04) v Market VIX and V-FTSE Indexes : Sadly market data based indices spike contemporaneously with crisis ; devoid of requisite info for Early Warning System  </vt:lpstr>
      <vt:lpstr>“Paradox of stability” : Stock Index and Volatility Index Paradox of Volatility (Borio and Drehman(2009); Minsky (1982))</vt:lpstr>
      <vt:lpstr>(ii) Fallacy of Composition In the Generation of Systemic Risk/Negative Externalities: Holistic Visualization Needed </vt:lpstr>
      <vt:lpstr>Digital Mapping of Financial Sector: For over two decades central bankers and monetary/financial academics have had no incentives to study the financial system in a quantitative integrated way (Gary Gorton</vt:lpstr>
      <vt:lpstr>Structure of Global Financial Derivatives Market (2009,Q4 204 participants): Green(Interest Rate), Blue (Forex), Maroon ( Equity);   Red (CDS); Yellow (Commodity); Circle Broker Dealers in all markets</vt:lpstr>
      <vt:lpstr>Total Value and Market Share of Financial Derivatives for Banks Q4 2009 (1)The total value of financial derivatives is in billions of US dollars. (2) The market shares are in parenthesis. (3) Banks are ranked using Gross Notional</vt:lpstr>
      <vt:lpstr>UK Fund Management 1984 and 2004 (Source Blake et. al 2010) Fund sponsors think they are diversifying by outsourcing to specialist fund managers: concentration and herding at system level  </vt:lpstr>
      <vt:lpstr>Financial network models to date have yielded mixed results : None about propagators of 2007 crisis C: Core; P Periphery  (see Fricke and Lux (2012)</vt:lpstr>
      <vt:lpstr>Properties of Networks Diagonal Elements Characterize Small World Networks  Watts and Strogatz (1998), Watts (2002)  See Markose et. al. (2004)</vt:lpstr>
      <vt:lpstr>Some Networks: A graphical representation of random graph (left) and small world graph with hubs, Markose et. al. 2004</vt:lpstr>
      <vt:lpstr>Sheri Markose and Simone Giansante RBI Project in mapping the Indian financial system shows the following networks structures</vt:lpstr>
      <vt:lpstr>PowerPoint Presentation</vt:lpstr>
      <vt:lpstr>Bank-Bank Within A larger System with non bank FIs- Net Lenders to Banks  Are Mutual Funds and Insurance Companies (Code G) </vt:lpstr>
      <vt:lpstr>Global Derivatives Market (Θ matrix) : JP and BoA central Tier; 22 other banks in Tier 2  all banks in the top tiers will fail if any other fails of this group </vt:lpstr>
      <vt:lpstr>Markose et. al. Eigen Pair Analysis </vt:lpstr>
      <vt:lpstr>Gross Exposures : Row Bank are Borrowers (Protection Sellers in Derivatives) ; Column Banks are Lenders (Protection Buyers in Derivatives)</vt:lpstr>
      <vt:lpstr>PowerPoint Presentation</vt:lpstr>
      <vt:lpstr>Contagion and Stability of Matrix Θ’ : Impact of i on j relative to j’s capital    </vt:lpstr>
      <vt:lpstr>PowerPoint Presentation</vt:lpstr>
      <vt:lpstr>Stability of the dynamical network system : Eigen Pair (λmax, v)  </vt:lpstr>
      <vt:lpstr>Stability Condition lmax(Q´)  &lt;  r After q iterations</vt:lpstr>
      <vt:lpstr>PowerPoint Presentation</vt:lpstr>
      <vt:lpstr>Contagion from JP Morgan (LHS; 12 direct counterparties) BoA (RHS; 7 direct counterparties ) </vt:lpstr>
      <vt:lpstr>Contagion from  Deutsche Bank (LHS; 4 direct c-parties demised) Standard Charter (RHS; 1 direct c-parties) </vt:lpstr>
      <vt:lpstr>Contagion when JP Morgan Demises in Clustered CDS Network 2008 Q4 ( Left 4 banks fail in first step and crisis contained) v In Random Graph (Right 22 banks fail !! Over many steps) Innoculate some key players v Innoculate all ( Data Q4 08)</vt:lpstr>
      <vt:lpstr>Mitigation of Systemic Risk Impact of Network Central Banks: How to stabilize ?</vt:lpstr>
      <vt:lpstr>There are 5 ways in which stability of the financial network can be achieved</vt:lpstr>
      <vt:lpstr>PowerPoint Presentation</vt:lpstr>
      <vt:lpstr>PowerPoint Presentation</vt:lpstr>
      <vt:lpstr>Socialization of Losses: Global Derivatives</vt:lpstr>
      <vt:lpstr>PowerPoint Presentation</vt:lpstr>
      <vt:lpstr>Network Statistics –Scaling exponent (alpha) for outdegrees and for flows/exposures : those with higher connectivity have even higher liabilities   (V1 204 nodes; V2 202 nodes)</vt:lpstr>
      <vt:lpstr>How to stabilize: Superspreader tax quantified : tax using Evcentrality of each bank Vi or vi^2 to reduce max eigenvalue of matrix</vt:lpstr>
      <vt:lpstr>Superspreader tax rate</vt:lpstr>
      <vt:lpstr>   Table  7 Super-Spreader Tax Raised From Top 20 LCFIs (All columns other than EVC $bns)  PTO Note EVC is Eigenvector Centrality ; Tax % = EVC x alpha; Tax$s= Tax Rate x Tier 1 Capital    </vt:lpstr>
      <vt:lpstr>PowerPoint Presentation</vt:lpstr>
      <vt:lpstr>PowerPoint Presentation</vt:lpstr>
      <vt:lpstr>Other Issues :Do Real World Financial Networks Satisfy Nash Equilibrium ?</vt:lpstr>
      <vt:lpstr>PowerPoint Presentation</vt:lpstr>
      <vt:lpstr> Table 1:  Total Borrowing and Lending for 76 Indian Banks (Q1,Q2, Q3, Q4 2011; Rs crores)  Codes A (PSB); B(Old Pvt);C(New Pvt); D(Foreign)</vt:lpstr>
      <vt:lpstr>RBI Funded Sector (Q1-Q4 2011)  Top 25 Banks Systemic Importance Measures : Net Liabilities , Eigen vector Centrality, Tiering </vt:lpstr>
      <vt:lpstr>Table 2  RBI  Annual Growth (%) in 2011 by 76 Banks Classified by Bank Type in the Funded and Non-Funded Sectors </vt:lpstr>
      <vt:lpstr>     Table  3 RBI:  Total Tier 1 Capital and Risk Weighted Assets for 76 Indian Banks (Q1,Q2, Q3, Q4 2011; Rs crores)  </vt:lpstr>
      <vt:lpstr>Systemic Risk from Multi-Sector: Funded and Unfunded Track Max Eigen-Value To see If Network System is More or Less Unstable ; Some Seasonality Q4 reduction in Instability  Total non sector netting leads to high Instability</vt:lpstr>
      <vt:lpstr>Is Basel II criteria far too lenient as solvency threshold ?  </vt:lpstr>
      <vt:lpstr>Contagion from Most EVC/ SI Bank : C001 Q4 2011(LHS before  Stabilization;  RHS after Stabilization) </vt:lpstr>
      <vt:lpstr>Contagion Losses from top 20 Systemically Important (Eigen-vector centrality) Banks :Total</vt:lpstr>
      <vt:lpstr>How to stabilize ? Superspreader tax escrow fund: tax using E-Vcentrality of each bank  vi to reduce max eigenvalue of matrix from .91 to closer to threshold 0.25</vt:lpstr>
      <vt:lpstr>Super Spreader PigouTax: To Mitigate Socialized Losses</vt:lpstr>
      <vt:lpstr>   Super-Spreader Escrow Fund : Ball Park Figure  Note EVC is Eigenvector Centrality ; Tax % = EVC x alpha; Tax$s= Tax Rate x Tier 1 Capital    </vt:lpstr>
      <vt:lpstr>PowerPoint Presentation</vt:lpstr>
      <vt:lpstr>PowerPoint Presentation</vt:lpstr>
      <vt:lpstr>PowerPoint Presentation</vt:lpstr>
      <vt:lpstr>PowerPoint Presentation</vt:lpstr>
    </vt:vector>
  </TitlesOfParts>
  <Company>University of Essex</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Simone Giansante</dc:creator>
  <cp:lastModifiedBy>ismail - [2010]</cp:lastModifiedBy>
  <cp:revision>745</cp:revision>
  <dcterms:created xsi:type="dcterms:W3CDTF">2007-01-10T15:18:17Z</dcterms:created>
  <dcterms:modified xsi:type="dcterms:W3CDTF">2012-06-26T09:28:00Z</dcterms:modified>
</cp:coreProperties>
</file>